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Override PartName="/ppt/tags/tag78.xml" ContentType="application/vnd.openxmlformats-officedocument.presentationml.tags+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34.xml" ContentType="application/vnd.openxmlformats-officedocument.presentationml.tags+xml"/>
  <Override PartName="/ppt/tags/tag52.xml" ContentType="application/vnd.openxmlformats-officedocument.presentationml.tags+xml"/>
  <Override PartName="/ppt/tags/tag81.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diagrams/layout1.xml" ContentType="application/vnd.openxmlformats-officedocument.drawingml.diagramLayout+xml"/>
  <Override PartName="/ppt/tags/tag41.xml" ContentType="application/vnd.openxmlformats-officedocument.presentationml.tags+xml"/>
  <Override PartName="/ppt/tags/tag70.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Override PartName="/ppt/tags/tag39.xml" ContentType="application/vnd.openxmlformats-officedocument.presentationml.tags+xml"/>
  <Override PartName="/ppt/diagrams/quickStyle1.xml" ContentType="application/vnd.openxmlformats-officedocument.drawingml.diagramStyle+xml"/>
  <Override PartName="/ppt/tags/tag59.xml" ContentType="application/vnd.openxmlformats-officedocument.presentationml.tags+xml"/>
  <Override PartName="/ppt/tags/tag68.xml" ContentType="application/vnd.openxmlformats-officedocument.presentationml.tags+xml"/>
  <Override PartName="/ppt/tags/tag77.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57.xml" ContentType="application/vnd.openxmlformats-officedocument.presentationml.tags+xml"/>
  <Override PartName="/ppt/tags/tag66.xml" ContentType="application/vnd.openxmlformats-officedocument.presentationml.tags+xml"/>
  <Override PartName="/ppt/tags/tag75.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55.xml" ContentType="application/vnd.openxmlformats-officedocument.presentationml.tags+xml"/>
  <Override PartName="/ppt/tags/tag64.xml" ContentType="application/vnd.openxmlformats-officedocument.presentationml.tags+xml"/>
  <Override PartName="/ppt/tags/tag73.xml" ContentType="application/vnd.openxmlformats-officedocument.presentationml.tags+xml"/>
  <Override PartName="/ppt/tags/tag82.xml" ContentType="application/vnd.openxmlformats-officedocument.presentationml.tags+xml"/>
  <Default Extension="gif" ContentType="image/gif"/>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53.xml" ContentType="application/vnd.openxmlformats-officedocument.presentationml.tags+xml"/>
  <Override PartName="/ppt/tags/tag62.xml" ContentType="application/vnd.openxmlformats-officedocument.presentationml.tags+xml"/>
  <Override PartName="/ppt/tags/tag71.xml" ContentType="application/vnd.openxmlformats-officedocument.presentationml.tags+xml"/>
  <Override PartName="/ppt/tags/tag80.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tags/tag60.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tags/tag76.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32.xml" ContentType="application/vnd.openxmlformats-officedocument.presentationml.tags+xml"/>
  <Override PartName="/ppt/tags/tag50.xml" ContentType="application/vnd.openxmlformats-officedocument.presentationml.tags+xml"/>
  <Override PartName="/ppt/slides/slide7.xml" ContentType="application/vnd.openxmlformats-officedocument.presentationml.slide+xml"/>
  <Override PartName="/ppt/tags/tag10.xml" ContentType="application/vnd.openxmlformats-officedocument.presentationml.tags+xml"/>
  <Override PartName="/ppt/tags/tag21.xml" ContentType="application/vnd.openxmlformats-officedocument.presentationml.tags+xml"/>
  <Override PartName="/ppt/notesSlides/notesSlide5.xml" ContentType="application/vnd.openxmlformats-officedocument.presentationml.notesSlide+xml"/>
  <Override PartName="/ppt/slides/slide28.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handoutMasterIdLst>
    <p:handoutMasterId r:id="rId37"/>
  </p:handoutMasterIdLst>
  <p:sldIdLst>
    <p:sldId id="403" r:id="rId2"/>
    <p:sldId id="434" r:id="rId3"/>
    <p:sldId id="437" r:id="rId4"/>
    <p:sldId id="462" r:id="rId5"/>
    <p:sldId id="460" r:id="rId6"/>
    <p:sldId id="464" r:id="rId7"/>
    <p:sldId id="465" r:id="rId8"/>
    <p:sldId id="470" r:id="rId9"/>
    <p:sldId id="478" r:id="rId10"/>
    <p:sldId id="480" r:id="rId11"/>
    <p:sldId id="432" r:id="rId12"/>
    <p:sldId id="438" r:id="rId13"/>
    <p:sldId id="483" r:id="rId14"/>
    <p:sldId id="484" r:id="rId15"/>
    <p:sldId id="485" r:id="rId16"/>
    <p:sldId id="486" r:id="rId17"/>
    <p:sldId id="487" r:id="rId18"/>
    <p:sldId id="488" r:id="rId19"/>
    <p:sldId id="489" r:id="rId20"/>
    <p:sldId id="490" r:id="rId21"/>
    <p:sldId id="491" r:id="rId22"/>
    <p:sldId id="492" r:id="rId23"/>
    <p:sldId id="493" r:id="rId24"/>
    <p:sldId id="494" r:id="rId25"/>
    <p:sldId id="495" r:id="rId26"/>
    <p:sldId id="481" r:id="rId27"/>
    <p:sldId id="466" r:id="rId28"/>
    <p:sldId id="467" r:id="rId29"/>
    <p:sldId id="468" r:id="rId30"/>
    <p:sldId id="469" r:id="rId31"/>
    <p:sldId id="472" r:id="rId32"/>
    <p:sldId id="474" r:id="rId33"/>
    <p:sldId id="476" r:id="rId34"/>
    <p:sldId id="482" r:id="rId35"/>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0000A"/>
    <a:srgbClr val="D8000A"/>
    <a:srgbClr val="B96007"/>
    <a:srgbClr val="AC0008"/>
    <a:srgbClr val="930822"/>
    <a:srgbClr val="E7BB87"/>
    <a:srgbClr val="382C28"/>
    <a:srgbClr val="EA4301"/>
    <a:srgbClr val="110500"/>
    <a:srgbClr val="0C5A5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2330" autoAdjust="0"/>
    <p:restoredTop sz="94682"/>
  </p:normalViewPr>
  <p:slideViewPr>
    <p:cSldViewPr snapToGrid="0" snapToObjects="1">
      <p:cViewPr varScale="1">
        <p:scale>
          <a:sx n="118" d="100"/>
          <a:sy n="118" d="100"/>
        </p:scale>
        <p:origin x="-384"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5" d="100"/>
          <a:sy n="95" d="100"/>
        </p:scale>
        <p:origin x="2504" y="19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F108C3-4306-4F5E-AE67-89E2A423BC0B}" type="doc">
      <dgm:prSet loTypeId="urn:microsoft.com/office/officeart/2005/8/layout/chevron1" loCatId="process" qsTypeId="urn:microsoft.com/office/officeart/2005/8/quickstyle/simple1" qsCatId="simple" csTypeId="urn:microsoft.com/office/officeart/2005/8/colors/accent0_1" csCatId="mainScheme" phldr="1"/>
      <dgm:spPr/>
    </dgm:pt>
    <dgm:pt modelId="{7D45C865-B610-482A-A88A-B8E581A9E300}">
      <dgm:prSet phldrT="[文本]" custT="1"/>
      <dgm:spPr>
        <a:gradFill rotWithShape="0">
          <a:gsLst>
            <a:gs pos="0">
              <a:srgbClr val="AC0008"/>
            </a:gs>
            <a:gs pos="100000">
              <a:srgbClr val="F0EBD5"/>
            </a:gs>
            <a:gs pos="100000">
              <a:srgbClr val="D1C39F"/>
            </a:gs>
          </a:gsLst>
          <a:lin ang="0" scaled="0"/>
        </a:gradFill>
      </dgm:spPr>
      <dgm:t>
        <a:bodyPr/>
        <a:lstStyle/>
        <a:p>
          <a:pPr algn="ctr">
            <a:lnSpc>
              <a:spcPts val="2000"/>
            </a:lnSpc>
          </a:pPr>
          <a:r>
            <a:rPr lang="zh-CN" altLang="en-US" sz="2400" b="1" i="0" dirty="0">
              <a:solidFill>
                <a:schemeClr val="accent4">
                  <a:lumMod val="60000"/>
                  <a:lumOff val="40000"/>
                </a:schemeClr>
              </a:solidFill>
              <a:latin typeface="微软雅黑" pitchFamily="34" charset="-122"/>
              <a:ea typeface="微软雅黑" pitchFamily="34" charset="-122"/>
            </a:rPr>
            <a:t>到我们党成立</a:t>
          </a:r>
          <a:endParaRPr lang="en-US" altLang="zh-CN" sz="2400" b="1" i="0" dirty="0">
            <a:solidFill>
              <a:schemeClr val="accent4">
                <a:lumMod val="60000"/>
                <a:lumOff val="40000"/>
              </a:schemeClr>
            </a:solidFill>
            <a:latin typeface="微软雅黑" pitchFamily="34" charset="-122"/>
            <a:ea typeface="微软雅黑" pitchFamily="34" charset="-122"/>
          </a:endParaRPr>
        </a:p>
        <a:p>
          <a:pPr algn="ctr">
            <a:lnSpc>
              <a:spcPts val="2000"/>
            </a:lnSpc>
          </a:pPr>
          <a:r>
            <a:rPr lang="zh-CN" altLang="en-US" sz="2400" b="1" i="0" dirty="0">
              <a:solidFill>
                <a:schemeClr val="accent4">
                  <a:lumMod val="60000"/>
                  <a:lumOff val="40000"/>
                </a:schemeClr>
              </a:solidFill>
              <a:latin typeface="微软雅黑" pitchFamily="34" charset="-122"/>
              <a:ea typeface="微软雅黑" pitchFamily="34" charset="-122"/>
            </a:rPr>
            <a:t>一百年时</a:t>
          </a:r>
          <a:endParaRPr lang="zh-CN" altLang="en-US" sz="2400" b="1" dirty="0">
            <a:solidFill>
              <a:schemeClr val="accent4">
                <a:lumMod val="60000"/>
                <a:lumOff val="40000"/>
              </a:schemeClr>
            </a:solidFill>
            <a:latin typeface="微软雅黑" pitchFamily="34" charset="-122"/>
            <a:ea typeface="微软雅黑" pitchFamily="34" charset="-122"/>
          </a:endParaRPr>
        </a:p>
      </dgm:t>
    </dgm:pt>
    <dgm:pt modelId="{DCBFEF49-A1F5-4D32-A5A6-618EBCAAD456}" type="parTrans" cxnId="{45F74D1F-3E60-4722-BB5B-746209B857CA}">
      <dgm:prSet/>
      <dgm:spPr/>
      <dgm:t>
        <a:bodyPr/>
        <a:lstStyle/>
        <a:p>
          <a:endParaRPr lang="zh-CN" altLang="en-US"/>
        </a:p>
      </dgm:t>
    </dgm:pt>
    <dgm:pt modelId="{D93A0E51-E9DC-4976-A2DF-B1319613E97A}" type="sibTrans" cxnId="{45F74D1F-3E60-4722-BB5B-746209B857CA}">
      <dgm:prSet/>
      <dgm:spPr/>
      <dgm:t>
        <a:bodyPr/>
        <a:lstStyle/>
        <a:p>
          <a:endParaRPr lang="zh-CN" altLang="en-US"/>
        </a:p>
      </dgm:t>
    </dgm:pt>
    <dgm:pt modelId="{B89437B3-2C0B-4823-99CD-AF2852294ADE}">
      <dgm:prSet phldrT="[文本]" custT="1"/>
      <dgm:spPr>
        <a:gradFill rotWithShape="0">
          <a:gsLst>
            <a:gs pos="0">
              <a:srgbClr val="AC0008"/>
            </a:gs>
            <a:gs pos="100000">
              <a:srgbClr val="F0EBD5"/>
            </a:gs>
            <a:gs pos="100000">
              <a:srgbClr val="D1C39F"/>
            </a:gs>
          </a:gsLst>
          <a:lin ang="0" scaled="0"/>
        </a:gradFill>
      </dgm:spPr>
      <dgm:t>
        <a:bodyPr/>
        <a:lstStyle/>
        <a:p>
          <a:pPr algn="ctr">
            <a:lnSpc>
              <a:spcPts val="2000"/>
            </a:lnSpc>
          </a:pPr>
          <a:r>
            <a:rPr lang="zh-CN" altLang="en-US" sz="2400" b="1" i="0" dirty="0" smtClean="0">
              <a:solidFill>
                <a:schemeClr val="accent4">
                  <a:lumMod val="60000"/>
                  <a:lumOff val="40000"/>
                </a:schemeClr>
              </a:solidFill>
              <a:latin typeface="微软雅黑" pitchFamily="34" charset="-122"/>
              <a:ea typeface="微软雅黑" pitchFamily="34" charset="-122"/>
            </a:rPr>
            <a:t>到</a:t>
          </a:r>
          <a:r>
            <a:rPr lang="en-US" altLang="zh-CN" sz="2400" b="1" i="0" dirty="0" smtClean="0">
              <a:solidFill>
                <a:schemeClr val="accent4">
                  <a:lumMod val="60000"/>
                  <a:lumOff val="40000"/>
                </a:schemeClr>
              </a:solidFill>
              <a:latin typeface="微软雅黑" pitchFamily="34" charset="-122"/>
              <a:ea typeface="微软雅黑" pitchFamily="34" charset="-122"/>
            </a:rPr>
            <a:t>2035</a:t>
          </a:r>
          <a:r>
            <a:rPr lang="zh-CN" altLang="en-US" sz="2400" b="1" i="0" dirty="0" smtClean="0">
              <a:solidFill>
                <a:schemeClr val="accent4">
                  <a:lumMod val="60000"/>
                  <a:lumOff val="40000"/>
                </a:schemeClr>
              </a:solidFill>
              <a:latin typeface="微软雅黑" pitchFamily="34" charset="-122"/>
              <a:ea typeface="微软雅黑" pitchFamily="34" charset="-122"/>
            </a:rPr>
            <a:t>年</a:t>
          </a:r>
          <a:endParaRPr lang="zh-CN" altLang="en-US" sz="2400" b="1" i="0" dirty="0">
            <a:solidFill>
              <a:schemeClr val="accent4">
                <a:lumMod val="60000"/>
                <a:lumOff val="40000"/>
              </a:schemeClr>
            </a:solidFill>
            <a:latin typeface="微软雅黑" pitchFamily="34" charset="-122"/>
            <a:ea typeface="微软雅黑" pitchFamily="34" charset="-122"/>
          </a:endParaRPr>
        </a:p>
      </dgm:t>
    </dgm:pt>
    <dgm:pt modelId="{B8E77333-CF88-4214-BA7B-8EB898033763}" type="parTrans" cxnId="{114D3E45-E79E-47AB-8208-D5A3AC59E735}">
      <dgm:prSet/>
      <dgm:spPr/>
      <dgm:t>
        <a:bodyPr/>
        <a:lstStyle/>
        <a:p>
          <a:endParaRPr lang="zh-CN" altLang="en-US"/>
        </a:p>
      </dgm:t>
    </dgm:pt>
    <dgm:pt modelId="{755AB256-001E-447D-9922-F36D4F8F6667}" type="sibTrans" cxnId="{114D3E45-E79E-47AB-8208-D5A3AC59E735}">
      <dgm:prSet/>
      <dgm:spPr/>
      <dgm:t>
        <a:bodyPr/>
        <a:lstStyle/>
        <a:p>
          <a:endParaRPr lang="zh-CN" altLang="en-US"/>
        </a:p>
      </dgm:t>
    </dgm:pt>
    <dgm:pt modelId="{FAE2721A-BB70-443C-A698-45AE62BD71C2}">
      <dgm:prSet phldrT="[文本]" custT="1"/>
      <dgm:spPr>
        <a:gradFill rotWithShape="0">
          <a:gsLst>
            <a:gs pos="0">
              <a:srgbClr val="AC0008"/>
            </a:gs>
            <a:gs pos="100000">
              <a:srgbClr val="F0EBD5"/>
            </a:gs>
            <a:gs pos="100000">
              <a:srgbClr val="D1C39F"/>
            </a:gs>
          </a:gsLst>
          <a:lin ang="0" scaled="0"/>
        </a:gradFill>
      </dgm:spPr>
      <dgm:t>
        <a:bodyPr/>
        <a:lstStyle/>
        <a:p>
          <a:pPr algn="ctr">
            <a:lnSpc>
              <a:spcPts val="2000"/>
            </a:lnSpc>
          </a:pPr>
          <a:r>
            <a:rPr lang="zh-CN" altLang="en-US" sz="2400" b="1" i="0" dirty="0">
              <a:solidFill>
                <a:schemeClr val="accent4">
                  <a:lumMod val="60000"/>
                  <a:lumOff val="40000"/>
                </a:schemeClr>
              </a:solidFill>
              <a:latin typeface="微软雅黑" pitchFamily="34" charset="-122"/>
              <a:ea typeface="微软雅黑" pitchFamily="34" charset="-122"/>
            </a:rPr>
            <a:t>到新中国成立</a:t>
          </a:r>
          <a:endParaRPr lang="en-US" altLang="zh-CN" sz="2400" b="1" i="0" dirty="0">
            <a:solidFill>
              <a:schemeClr val="accent4">
                <a:lumMod val="60000"/>
                <a:lumOff val="40000"/>
              </a:schemeClr>
            </a:solidFill>
            <a:latin typeface="微软雅黑" pitchFamily="34" charset="-122"/>
            <a:ea typeface="微软雅黑" pitchFamily="34" charset="-122"/>
          </a:endParaRPr>
        </a:p>
        <a:p>
          <a:pPr algn="ctr">
            <a:lnSpc>
              <a:spcPts val="2000"/>
            </a:lnSpc>
          </a:pPr>
          <a:r>
            <a:rPr lang="zh-CN" altLang="en-US" sz="2400" b="1" i="0" dirty="0">
              <a:solidFill>
                <a:schemeClr val="accent4">
                  <a:lumMod val="60000"/>
                  <a:lumOff val="40000"/>
                </a:schemeClr>
              </a:solidFill>
              <a:latin typeface="微软雅黑" pitchFamily="34" charset="-122"/>
              <a:ea typeface="微软雅黑" pitchFamily="34" charset="-122"/>
            </a:rPr>
            <a:t>一百年时</a:t>
          </a:r>
        </a:p>
      </dgm:t>
    </dgm:pt>
    <dgm:pt modelId="{7B87EDCE-D034-4D57-8D8B-F1A70E13841C}" type="parTrans" cxnId="{6E71C460-4139-4B47-93AE-1DD393CFFCEC}">
      <dgm:prSet/>
      <dgm:spPr/>
      <dgm:t>
        <a:bodyPr/>
        <a:lstStyle/>
        <a:p>
          <a:endParaRPr lang="zh-CN" altLang="en-US"/>
        </a:p>
      </dgm:t>
    </dgm:pt>
    <dgm:pt modelId="{26B5A4CB-53E4-466D-83B8-3D17334526B2}" type="sibTrans" cxnId="{6E71C460-4139-4B47-93AE-1DD393CFFCEC}">
      <dgm:prSet/>
      <dgm:spPr/>
      <dgm:t>
        <a:bodyPr/>
        <a:lstStyle/>
        <a:p>
          <a:endParaRPr lang="zh-CN" altLang="en-US"/>
        </a:p>
      </dgm:t>
    </dgm:pt>
    <dgm:pt modelId="{DD3EC1DF-64A2-4860-A070-3D79A5F2D9BB}" type="pres">
      <dgm:prSet presAssocID="{30F108C3-4306-4F5E-AE67-89E2A423BC0B}" presName="Name0" presStyleCnt="0">
        <dgm:presLayoutVars>
          <dgm:dir/>
          <dgm:animLvl val="lvl"/>
          <dgm:resizeHandles val="exact"/>
        </dgm:presLayoutVars>
      </dgm:prSet>
      <dgm:spPr/>
    </dgm:pt>
    <dgm:pt modelId="{18D264BD-9F5C-4614-B43F-426F1A382980}" type="pres">
      <dgm:prSet presAssocID="{7D45C865-B610-482A-A88A-B8E581A9E300}" presName="parTxOnly" presStyleLbl="node1" presStyleIdx="0" presStyleCnt="3" custScaleX="100110">
        <dgm:presLayoutVars>
          <dgm:chMax val="0"/>
          <dgm:chPref val="0"/>
          <dgm:bulletEnabled val="1"/>
        </dgm:presLayoutVars>
      </dgm:prSet>
      <dgm:spPr/>
      <dgm:t>
        <a:bodyPr/>
        <a:lstStyle/>
        <a:p>
          <a:endParaRPr lang="zh-CN" altLang="en-US"/>
        </a:p>
      </dgm:t>
    </dgm:pt>
    <dgm:pt modelId="{61192662-8030-4B90-8F11-89756608B3F1}" type="pres">
      <dgm:prSet presAssocID="{D93A0E51-E9DC-4976-A2DF-B1319613E97A}" presName="parTxOnlySpace" presStyleCnt="0"/>
      <dgm:spPr/>
    </dgm:pt>
    <dgm:pt modelId="{EA72DB0E-BB77-4D48-818C-B53378E10226}" type="pres">
      <dgm:prSet presAssocID="{B89437B3-2C0B-4823-99CD-AF2852294ADE}" presName="parTxOnly" presStyleLbl="node1" presStyleIdx="1" presStyleCnt="3">
        <dgm:presLayoutVars>
          <dgm:chMax val="0"/>
          <dgm:chPref val="0"/>
          <dgm:bulletEnabled val="1"/>
        </dgm:presLayoutVars>
      </dgm:prSet>
      <dgm:spPr/>
      <dgm:t>
        <a:bodyPr/>
        <a:lstStyle/>
        <a:p>
          <a:endParaRPr lang="zh-CN" altLang="en-US"/>
        </a:p>
      </dgm:t>
    </dgm:pt>
    <dgm:pt modelId="{E78B854E-1F1A-4B95-B9F8-991609DCB006}" type="pres">
      <dgm:prSet presAssocID="{755AB256-001E-447D-9922-F36D4F8F6667}" presName="parTxOnlySpace" presStyleCnt="0"/>
      <dgm:spPr/>
    </dgm:pt>
    <dgm:pt modelId="{1D7BABD3-0ACB-49BE-8778-39545EA80996}" type="pres">
      <dgm:prSet presAssocID="{FAE2721A-BB70-443C-A698-45AE62BD71C2}" presName="parTxOnly" presStyleLbl="node1" presStyleIdx="2" presStyleCnt="3">
        <dgm:presLayoutVars>
          <dgm:chMax val="0"/>
          <dgm:chPref val="0"/>
          <dgm:bulletEnabled val="1"/>
        </dgm:presLayoutVars>
      </dgm:prSet>
      <dgm:spPr/>
      <dgm:t>
        <a:bodyPr/>
        <a:lstStyle/>
        <a:p>
          <a:endParaRPr lang="zh-CN" altLang="en-US"/>
        </a:p>
      </dgm:t>
    </dgm:pt>
  </dgm:ptLst>
  <dgm:cxnLst>
    <dgm:cxn modelId="{45F74D1F-3E60-4722-BB5B-746209B857CA}" srcId="{30F108C3-4306-4F5E-AE67-89E2A423BC0B}" destId="{7D45C865-B610-482A-A88A-B8E581A9E300}" srcOrd="0" destOrd="0" parTransId="{DCBFEF49-A1F5-4D32-A5A6-618EBCAAD456}" sibTransId="{D93A0E51-E9DC-4976-A2DF-B1319613E97A}"/>
    <dgm:cxn modelId="{6E71C460-4139-4B47-93AE-1DD393CFFCEC}" srcId="{30F108C3-4306-4F5E-AE67-89E2A423BC0B}" destId="{FAE2721A-BB70-443C-A698-45AE62BD71C2}" srcOrd="2" destOrd="0" parTransId="{7B87EDCE-D034-4D57-8D8B-F1A70E13841C}" sibTransId="{26B5A4CB-53E4-466D-83B8-3D17334526B2}"/>
    <dgm:cxn modelId="{07B130D7-93D1-4182-A4C3-B719C0C05197}" type="presOf" srcId="{7D45C865-B610-482A-A88A-B8E581A9E300}" destId="{18D264BD-9F5C-4614-B43F-426F1A382980}" srcOrd="0" destOrd="0" presId="urn:microsoft.com/office/officeart/2005/8/layout/chevron1"/>
    <dgm:cxn modelId="{08AF42C7-7618-40F4-B9A9-71A4A5F7ECD6}" type="presOf" srcId="{FAE2721A-BB70-443C-A698-45AE62BD71C2}" destId="{1D7BABD3-0ACB-49BE-8778-39545EA80996}" srcOrd="0" destOrd="0" presId="urn:microsoft.com/office/officeart/2005/8/layout/chevron1"/>
    <dgm:cxn modelId="{61E32861-B3BF-40B5-93DA-5F2F982CE136}" type="presOf" srcId="{30F108C3-4306-4F5E-AE67-89E2A423BC0B}" destId="{DD3EC1DF-64A2-4860-A070-3D79A5F2D9BB}" srcOrd="0" destOrd="0" presId="urn:microsoft.com/office/officeart/2005/8/layout/chevron1"/>
    <dgm:cxn modelId="{1A5BCDD6-3661-4089-A649-F7C0A8DF6AD8}" type="presOf" srcId="{B89437B3-2C0B-4823-99CD-AF2852294ADE}" destId="{EA72DB0E-BB77-4D48-818C-B53378E10226}" srcOrd="0" destOrd="0" presId="urn:microsoft.com/office/officeart/2005/8/layout/chevron1"/>
    <dgm:cxn modelId="{114D3E45-E79E-47AB-8208-D5A3AC59E735}" srcId="{30F108C3-4306-4F5E-AE67-89E2A423BC0B}" destId="{B89437B3-2C0B-4823-99CD-AF2852294ADE}" srcOrd="1" destOrd="0" parTransId="{B8E77333-CF88-4214-BA7B-8EB898033763}" sibTransId="{755AB256-001E-447D-9922-F36D4F8F6667}"/>
    <dgm:cxn modelId="{0DF8BA36-5703-429F-B85B-B923270A54D4}" type="presParOf" srcId="{DD3EC1DF-64A2-4860-A070-3D79A5F2D9BB}" destId="{18D264BD-9F5C-4614-B43F-426F1A382980}" srcOrd="0" destOrd="0" presId="urn:microsoft.com/office/officeart/2005/8/layout/chevron1"/>
    <dgm:cxn modelId="{4EBC5ED8-51DB-47D8-9A02-6E9819E3C121}" type="presParOf" srcId="{DD3EC1DF-64A2-4860-A070-3D79A5F2D9BB}" destId="{61192662-8030-4B90-8F11-89756608B3F1}" srcOrd="1" destOrd="0" presId="urn:microsoft.com/office/officeart/2005/8/layout/chevron1"/>
    <dgm:cxn modelId="{EC40792C-9F59-48EC-89E4-5B5A1BB6C213}" type="presParOf" srcId="{DD3EC1DF-64A2-4860-A070-3D79A5F2D9BB}" destId="{EA72DB0E-BB77-4D48-818C-B53378E10226}" srcOrd="2" destOrd="0" presId="urn:microsoft.com/office/officeart/2005/8/layout/chevron1"/>
    <dgm:cxn modelId="{047C510C-A9F6-498B-B78F-2ECEF16BE9DB}" type="presParOf" srcId="{DD3EC1DF-64A2-4860-A070-3D79A5F2D9BB}" destId="{E78B854E-1F1A-4B95-B9F8-991609DCB006}" srcOrd="3" destOrd="0" presId="urn:microsoft.com/office/officeart/2005/8/layout/chevron1"/>
    <dgm:cxn modelId="{27D7FF21-55B3-4D27-9009-77BE614F0BE7}" type="presParOf" srcId="{DD3EC1DF-64A2-4860-A070-3D79A5F2D9BB}" destId="{1D7BABD3-0ACB-49BE-8778-39545EA80996}" srcOrd="4" destOrd="0" presId="urn:microsoft.com/office/officeart/2005/8/layout/chevron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D264BD-9F5C-4614-B43F-426F1A382980}">
      <dsp:nvSpPr>
        <dsp:cNvPr id="0" name=""/>
        <dsp:cNvSpPr/>
      </dsp:nvSpPr>
      <dsp:spPr>
        <a:xfrm>
          <a:off x="917" y="0"/>
          <a:ext cx="3391325" cy="1008997"/>
        </a:xfrm>
        <a:prstGeom prst="chevron">
          <a:avLst/>
        </a:prstGeom>
        <a:gradFill rotWithShape="0">
          <a:gsLst>
            <a:gs pos="0">
              <a:srgbClr val="AC0008"/>
            </a:gs>
            <a:gs pos="100000">
              <a:srgbClr val="F0EBD5"/>
            </a:gs>
            <a:gs pos="100000">
              <a:srgbClr val="D1C39F"/>
            </a:gs>
          </a:gsLst>
          <a:lin ang="0" scaled="0"/>
        </a:gra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ts val="2000"/>
            </a:lnSpc>
            <a:spcBef>
              <a:spcPct val="0"/>
            </a:spcBef>
            <a:spcAft>
              <a:spcPct val="35000"/>
            </a:spcAft>
          </a:pPr>
          <a:r>
            <a:rPr lang="zh-CN" altLang="en-US" sz="2400" b="1" i="0" kern="1200" dirty="0">
              <a:solidFill>
                <a:schemeClr val="accent4">
                  <a:lumMod val="60000"/>
                  <a:lumOff val="40000"/>
                </a:schemeClr>
              </a:solidFill>
              <a:latin typeface="微软雅黑" pitchFamily="34" charset="-122"/>
              <a:ea typeface="微软雅黑" pitchFamily="34" charset="-122"/>
            </a:rPr>
            <a:t>到我们党成立</a:t>
          </a:r>
          <a:endParaRPr lang="en-US" altLang="zh-CN" sz="2400" b="1" i="0" kern="1200" dirty="0">
            <a:solidFill>
              <a:schemeClr val="accent4">
                <a:lumMod val="60000"/>
                <a:lumOff val="40000"/>
              </a:schemeClr>
            </a:solidFill>
            <a:latin typeface="微软雅黑" pitchFamily="34" charset="-122"/>
            <a:ea typeface="微软雅黑" pitchFamily="34" charset="-122"/>
          </a:endParaRPr>
        </a:p>
        <a:p>
          <a:pPr lvl="0" algn="ctr" defTabSz="1066800">
            <a:lnSpc>
              <a:spcPts val="2000"/>
            </a:lnSpc>
            <a:spcBef>
              <a:spcPct val="0"/>
            </a:spcBef>
            <a:spcAft>
              <a:spcPct val="35000"/>
            </a:spcAft>
          </a:pPr>
          <a:r>
            <a:rPr lang="zh-CN" altLang="en-US" sz="2400" b="1" i="0" kern="1200" dirty="0">
              <a:solidFill>
                <a:schemeClr val="accent4">
                  <a:lumMod val="60000"/>
                  <a:lumOff val="40000"/>
                </a:schemeClr>
              </a:solidFill>
              <a:latin typeface="微软雅黑" pitchFamily="34" charset="-122"/>
              <a:ea typeface="微软雅黑" pitchFamily="34" charset="-122"/>
            </a:rPr>
            <a:t>一百年时</a:t>
          </a:r>
          <a:endParaRPr lang="zh-CN" altLang="en-US" sz="2400" b="1" kern="1200" dirty="0">
            <a:solidFill>
              <a:schemeClr val="accent4">
                <a:lumMod val="60000"/>
                <a:lumOff val="40000"/>
              </a:schemeClr>
            </a:solidFill>
            <a:latin typeface="微软雅黑" pitchFamily="34" charset="-122"/>
            <a:ea typeface="微软雅黑" pitchFamily="34" charset="-122"/>
          </a:endParaRPr>
        </a:p>
      </dsp:txBody>
      <dsp:txXfrm>
        <a:off x="505416" y="0"/>
        <a:ext cx="2382328" cy="1008997"/>
      </dsp:txXfrm>
    </dsp:sp>
    <dsp:sp modelId="{EA72DB0E-BB77-4D48-818C-B53378E10226}">
      <dsp:nvSpPr>
        <dsp:cNvPr id="0" name=""/>
        <dsp:cNvSpPr/>
      </dsp:nvSpPr>
      <dsp:spPr>
        <a:xfrm>
          <a:off x="3053483" y="0"/>
          <a:ext cx="3387599" cy="1008997"/>
        </a:xfrm>
        <a:prstGeom prst="chevron">
          <a:avLst/>
        </a:prstGeom>
        <a:gradFill rotWithShape="0">
          <a:gsLst>
            <a:gs pos="0">
              <a:srgbClr val="AC0008"/>
            </a:gs>
            <a:gs pos="100000">
              <a:srgbClr val="F0EBD5"/>
            </a:gs>
            <a:gs pos="100000">
              <a:srgbClr val="D1C39F"/>
            </a:gs>
          </a:gsLst>
          <a:lin ang="0" scaled="0"/>
        </a:gra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ts val="2000"/>
            </a:lnSpc>
            <a:spcBef>
              <a:spcPct val="0"/>
            </a:spcBef>
            <a:spcAft>
              <a:spcPct val="35000"/>
            </a:spcAft>
          </a:pPr>
          <a:r>
            <a:rPr lang="zh-CN" altLang="en-US" sz="2400" b="1" i="0" kern="1200" dirty="0" smtClean="0">
              <a:solidFill>
                <a:schemeClr val="accent4">
                  <a:lumMod val="60000"/>
                  <a:lumOff val="40000"/>
                </a:schemeClr>
              </a:solidFill>
              <a:latin typeface="微软雅黑" pitchFamily="34" charset="-122"/>
              <a:ea typeface="微软雅黑" pitchFamily="34" charset="-122"/>
            </a:rPr>
            <a:t>到</a:t>
          </a:r>
          <a:r>
            <a:rPr lang="en-US" altLang="zh-CN" sz="2400" b="1" i="0" kern="1200" dirty="0" smtClean="0">
              <a:solidFill>
                <a:schemeClr val="accent4">
                  <a:lumMod val="60000"/>
                  <a:lumOff val="40000"/>
                </a:schemeClr>
              </a:solidFill>
              <a:latin typeface="微软雅黑" pitchFamily="34" charset="-122"/>
              <a:ea typeface="微软雅黑" pitchFamily="34" charset="-122"/>
            </a:rPr>
            <a:t>2035</a:t>
          </a:r>
          <a:r>
            <a:rPr lang="zh-CN" altLang="en-US" sz="2400" b="1" i="0" kern="1200" dirty="0" smtClean="0">
              <a:solidFill>
                <a:schemeClr val="accent4">
                  <a:lumMod val="60000"/>
                  <a:lumOff val="40000"/>
                </a:schemeClr>
              </a:solidFill>
              <a:latin typeface="微软雅黑" pitchFamily="34" charset="-122"/>
              <a:ea typeface="微软雅黑" pitchFamily="34" charset="-122"/>
            </a:rPr>
            <a:t>年</a:t>
          </a:r>
          <a:endParaRPr lang="zh-CN" altLang="en-US" sz="2400" b="1" i="0" kern="1200" dirty="0">
            <a:solidFill>
              <a:schemeClr val="accent4">
                <a:lumMod val="60000"/>
                <a:lumOff val="40000"/>
              </a:schemeClr>
            </a:solidFill>
            <a:latin typeface="微软雅黑" pitchFamily="34" charset="-122"/>
            <a:ea typeface="微软雅黑" pitchFamily="34" charset="-122"/>
          </a:endParaRPr>
        </a:p>
      </dsp:txBody>
      <dsp:txXfrm>
        <a:off x="3557982" y="0"/>
        <a:ext cx="2378602" cy="1008997"/>
      </dsp:txXfrm>
    </dsp:sp>
    <dsp:sp modelId="{1D7BABD3-0ACB-49BE-8778-39545EA80996}">
      <dsp:nvSpPr>
        <dsp:cNvPr id="0" name=""/>
        <dsp:cNvSpPr/>
      </dsp:nvSpPr>
      <dsp:spPr>
        <a:xfrm>
          <a:off x="6102323" y="0"/>
          <a:ext cx="3387599" cy="1008997"/>
        </a:xfrm>
        <a:prstGeom prst="chevron">
          <a:avLst/>
        </a:prstGeom>
        <a:gradFill rotWithShape="0">
          <a:gsLst>
            <a:gs pos="0">
              <a:srgbClr val="AC0008"/>
            </a:gs>
            <a:gs pos="100000">
              <a:srgbClr val="F0EBD5"/>
            </a:gs>
            <a:gs pos="100000">
              <a:srgbClr val="D1C39F"/>
            </a:gs>
          </a:gsLst>
          <a:lin ang="0" scaled="0"/>
        </a:gra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ts val="2000"/>
            </a:lnSpc>
            <a:spcBef>
              <a:spcPct val="0"/>
            </a:spcBef>
            <a:spcAft>
              <a:spcPct val="35000"/>
            </a:spcAft>
          </a:pPr>
          <a:r>
            <a:rPr lang="zh-CN" altLang="en-US" sz="2400" b="1" i="0" kern="1200" dirty="0">
              <a:solidFill>
                <a:schemeClr val="accent4">
                  <a:lumMod val="60000"/>
                  <a:lumOff val="40000"/>
                </a:schemeClr>
              </a:solidFill>
              <a:latin typeface="微软雅黑" pitchFamily="34" charset="-122"/>
              <a:ea typeface="微软雅黑" pitchFamily="34" charset="-122"/>
            </a:rPr>
            <a:t>到新中国成立</a:t>
          </a:r>
          <a:endParaRPr lang="en-US" altLang="zh-CN" sz="2400" b="1" i="0" kern="1200" dirty="0">
            <a:solidFill>
              <a:schemeClr val="accent4">
                <a:lumMod val="60000"/>
                <a:lumOff val="40000"/>
              </a:schemeClr>
            </a:solidFill>
            <a:latin typeface="微软雅黑" pitchFamily="34" charset="-122"/>
            <a:ea typeface="微软雅黑" pitchFamily="34" charset="-122"/>
          </a:endParaRPr>
        </a:p>
        <a:p>
          <a:pPr lvl="0" algn="ctr" defTabSz="1066800">
            <a:lnSpc>
              <a:spcPts val="2000"/>
            </a:lnSpc>
            <a:spcBef>
              <a:spcPct val="0"/>
            </a:spcBef>
            <a:spcAft>
              <a:spcPct val="35000"/>
            </a:spcAft>
          </a:pPr>
          <a:r>
            <a:rPr lang="zh-CN" altLang="en-US" sz="2400" b="1" i="0" kern="1200" dirty="0">
              <a:solidFill>
                <a:schemeClr val="accent4">
                  <a:lumMod val="60000"/>
                  <a:lumOff val="40000"/>
                </a:schemeClr>
              </a:solidFill>
              <a:latin typeface="微软雅黑" pitchFamily="34" charset="-122"/>
              <a:ea typeface="微软雅黑" pitchFamily="34" charset="-122"/>
            </a:rPr>
            <a:t>一百年时</a:t>
          </a:r>
        </a:p>
      </dsp:txBody>
      <dsp:txXfrm>
        <a:off x="6606822" y="0"/>
        <a:ext cx="2378602" cy="1008997"/>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3C7D-7ED1-A34F-BCFC-1C01389AE58C}" type="datetimeFigureOut">
              <a:rPr kumimoji="1" lang="zh-CN" altLang="en-US" smtClean="0"/>
              <a:pPr/>
              <a:t>2019/11/19</a:t>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ED8CE-3D9F-CA47-A17E-9AD879C3B1C0}" type="slidenum">
              <a:rPr kumimoji="1" lang="zh-CN" altLang="en-US" smtClean="0"/>
              <a:pPr/>
              <a:t>‹#›</a:t>
            </a:fld>
            <a:endParaRPr kumimoji="1" lang="zh-CN" altLang="en-US"/>
          </a:p>
        </p:txBody>
      </p:sp>
    </p:spTree>
    <p:extLst>
      <p:ext uri="{BB962C8B-B14F-4D97-AF65-F5344CB8AC3E}">
        <p14:creationId xmlns:p14="http://schemas.microsoft.com/office/powerpoint/2010/main" xmlns="" val="397030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CF2CF-5EF1-D24F-8F8B-C67282AA038A}" type="datetimeFigureOut">
              <a:rPr kumimoji="1" lang="zh-CN" altLang="en-US" smtClean="0"/>
              <a:pPr/>
              <a:t>2019/11/19</a:t>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0782-008B-5B48-B01C-A994AC4AA046}" type="slidenum">
              <a:rPr kumimoji="1" lang="zh-CN" altLang="en-US" smtClean="0"/>
              <a:pPr/>
              <a:t>‹#›</a:t>
            </a:fld>
            <a:endParaRPr kumimoji="1" lang="zh-CN" altLang="en-US"/>
          </a:p>
        </p:txBody>
      </p:sp>
    </p:spTree>
    <p:extLst>
      <p:ext uri="{BB962C8B-B14F-4D97-AF65-F5344CB8AC3E}">
        <p14:creationId xmlns:p14="http://schemas.microsoft.com/office/powerpoint/2010/main" xmlns="" val="47636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CF51F82-ED0F-4BA9-A816-6BB34E15B3E7}" type="slidenum">
              <a:rPr lang="zh-CN" altLang="en-US" smtClean="0"/>
              <a:pPr/>
              <a:t>1</a:t>
            </a:fld>
            <a:endParaRPr lang="zh-CN" altLang="en-US"/>
          </a:p>
        </p:txBody>
      </p:sp>
    </p:spTree>
    <p:extLst>
      <p:ext uri="{BB962C8B-B14F-4D97-AF65-F5344CB8AC3E}">
        <p14:creationId xmlns:p14="http://schemas.microsoft.com/office/powerpoint/2010/main" xmlns="" val="4222218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F050A7C-094F-4A01-95D2-43EBA9D6F99D}" type="slidenum">
              <a:rPr lang="zh-CN" altLang="en-US" smtClean="0"/>
              <a:pPr/>
              <a:t>2</a:t>
            </a:fld>
            <a:endParaRPr lang="zh-CN" altLang="en-US"/>
          </a:p>
        </p:txBody>
      </p:sp>
    </p:spTree>
    <p:extLst>
      <p:ext uri="{BB962C8B-B14F-4D97-AF65-F5344CB8AC3E}">
        <p14:creationId xmlns:p14="http://schemas.microsoft.com/office/powerpoint/2010/main" xmlns="" val="35767510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F050A7C-094F-4A01-95D2-43EBA9D6F99D}" type="slidenum">
              <a:rPr lang="zh-CN" altLang="en-US" smtClean="0"/>
              <a:pPr/>
              <a:t>3</a:t>
            </a:fld>
            <a:endParaRPr lang="zh-CN" altLang="en-US"/>
          </a:p>
        </p:txBody>
      </p:sp>
    </p:spTree>
    <p:extLst>
      <p:ext uri="{BB962C8B-B14F-4D97-AF65-F5344CB8AC3E}">
        <p14:creationId xmlns:p14="http://schemas.microsoft.com/office/powerpoint/2010/main" xmlns="" val="3768962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F050A7C-094F-4A01-95D2-43EBA9D6F99D}" type="slidenum">
              <a:rPr lang="zh-CN" altLang="en-US" smtClean="0"/>
              <a:pPr/>
              <a:t>4</a:t>
            </a:fld>
            <a:endParaRPr lang="zh-CN" altLang="en-US"/>
          </a:p>
        </p:txBody>
      </p:sp>
    </p:spTree>
    <p:extLst>
      <p:ext uri="{BB962C8B-B14F-4D97-AF65-F5344CB8AC3E}">
        <p14:creationId xmlns:p14="http://schemas.microsoft.com/office/powerpoint/2010/main" xmlns="" val="37689627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F050A7C-094F-4A01-95D2-43EBA9D6F99D}" type="slidenum">
              <a:rPr lang="zh-CN" altLang="en-US" smtClean="0"/>
              <a:pPr/>
              <a:t>34</a:t>
            </a:fld>
            <a:endParaRPr lang="zh-CN" altLang="en-US"/>
          </a:p>
        </p:txBody>
      </p:sp>
    </p:spTree>
    <p:extLst>
      <p:ext uri="{BB962C8B-B14F-4D97-AF65-F5344CB8AC3E}">
        <p14:creationId xmlns:p14="http://schemas.microsoft.com/office/powerpoint/2010/main" xmlns="" val="1664258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gif"/><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812436336"/>
      </p:ext>
    </p:extLst>
  </p:cSld>
  <p:clrMapOvr>
    <a:masterClrMapping/>
  </p:clrMapOvr>
  <mc:AlternateContent xmlns:mc="http://schemas.openxmlformats.org/markup-compatibility/2006">
    <mc:Choice xmlns:p14="http://schemas.microsoft.com/office/powerpoint/2010/main" xmlns="" Requires="p14">
      <p:transition spd="slow" p14:dur="2000" advTm="3000"/>
    </mc:Choice>
    <mc:Fallback>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16471526"/>
      </p:ext>
    </p:extLst>
  </p:cSld>
  <p:clrMapOvr>
    <a:masterClrMapping/>
  </p:clrMapOvr>
  <mc:AlternateContent xmlns:mc="http://schemas.openxmlformats.org/markup-compatibility/2006">
    <mc:Choice xmlns:p14="http://schemas.microsoft.com/office/powerpoint/2010/main" xmlns="" Requires="p14">
      <p:transition spd="slow" p14:dur="2000" advTm="3000"/>
    </mc:Choice>
    <mc:Fallback>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84221198"/>
      </p:ext>
    </p:extLst>
  </p:cSld>
  <p:clrMapOvr>
    <a:masterClrMapping/>
  </p:clrMapOvr>
  <mc:AlternateContent xmlns:mc="http://schemas.openxmlformats.org/markup-compatibility/2006">
    <mc:Choice xmlns:p14="http://schemas.microsoft.com/office/powerpoint/2010/main" xmlns="" Requires="p14">
      <p:transition spd="slow" p14:dur="2000" advTm="3000"/>
    </mc:Choice>
    <mc:Fallback>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15326835"/>
      </p:ext>
    </p:extLst>
  </p:cSld>
  <p:clrMapOvr>
    <a:masterClrMapping/>
  </p:clrMapOvr>
  <mc:AlternateContent xmlns:mc="http://schemas.openxmlformats.org/markup-compatibility/2006">
    <mc:Choice xmlns:p14="http://schemas.microsoft.com/office/powerpoint/2010/main" xmlns="" Requires="p14">
      <p:transition spd="slow" p14:dur="2000" advTm="3000"/>
    </mc:Choice>
    <mc:Fallback>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日期占位符 2"/>
          <p:cNvSpPr>
            <a:spLocks noGrp="1"/>
          </p:cNvSpPr>
          <p:nvPr>
            <p:ph type="dt" sz="half" idx="10"/>
          </p:nvPr>
        </p:nvSpPr>
        <p:spPr/>
        <p:txBody>
          <a:bodyPr/>
          <a:lstStyle/>
          <a:p>
            <a:fld id="{9A00A2AD-B2CE-DC4F-8015-E18525983D45}" type="datetimeFigureOut">
              <a:rPr kumimoji="1" lang="zh-CN" altLang="en-US" smtClean="0"/>
              <a:pPr/>
              <a:t>2019/11/19</a:t>
            </a:fld>
            <a:endParaRPr kumimoji="1" lang="zh-CN" altLang="en-US"/>
          </a:p>
        </p:txBody>
      </p:sp>
      <p:sp>
        <p:nvSpPr>
          <p:cNvPr id="4" name="页脚占位符 3"/>
          <p:cNvSpPr>
            <a:spLocks noGrp="1"/>
          </p:cNvSpPr>
          <p:nvPr>
            <p:ph type="ftr" sz="quarter" idx="11"/>
          </p:nvPr>
        </p:nvSpPr>
        <p:spPr/>
        <p:txBody>
          <a:bodyPr/>
          <a:lstStyle/>
          <a:p>
            <a:endParaRPr kumimoji="1" lang="zh-CN" altLang="en-US"/>
          </a:p>
        </p:txBody>
      </p:sp>
      <p:sp>
        <p:nvSpPr>
          <p:cNvPr id="5" name="幻灯片编号占位符 4"/>
          <p:cNvSpPr>
            <a:spLocks noGrp="1"/>
          </p:cNvSpPr>
          <p:nvPr>
            <p:ph type="sldNum" sz="quarter" idx="12"/>
          </p:nvPr>
        </p:nvSpPr>
        <p:spPr/>
        <p:txBody>
          <a:bodyPr/>
          <a:lstStyle/>
          <a:p>
            <a:fld id="{3ECCDFA6-1E83-B64A-81A1-D9DB674537E5}" type="slidenum">
              <a:rPr kumimoji="1" lang="zh-CN" altLang="en-US" smtClean="0"/>
              <a:pPr/>
              <a:t>‹#›</a:t>
            </a:fld>
            <a:endParaRPr kumimoji="1" lang="zh-CN" altLang="en-US"/>
          </a:p>
        </p:txBody>
      </p:sp>
    </p:spTree>
    <p:extLst>
      <p:ext uri="{BB962C8B-B14F-4D97-AF65-F5344CB8AC3E}">
        <p14:creationId xmlns:p14="http://schemas.microsoft.com/office/powerpoint/2010/main" xmlns="" val="1472752384"/>
      </p:ext>
    </p:extLst>
  </p:cSld>
  <p:clrMapOvr>
    <a:masterClrMapping/>
  </p:clrMapOvr>
  <mc:AlternateContent xmlns:mc="http://schemas.openxmlformats.org/markup-compatibility/2006">
    <mc:Choice xmlns:p14="http://schemas.microsoft.com/office/powerpoint/2010/main" xmlns="" Requires="p14">
      <p:transition spd="slow" p14:dur="2000" advTm="3000"/>
    </mc:Choice>
    <mc:Fallback>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A00A2AD-B2CE-DC4F-8015-E18525983D45}" type="datetimeFigureOut">
              <a:rPr kumimoji="1" lang="zh-CN" altLang="en-US" smtClean="0"/>
              <a:pPr/>
              <a:t>2019/11/19</a:t>
            </a:fld>
            <a:endParaRPr kumimoji="1" lang="zh-CN" altLang="en-US"/>
          </a:p>
        </p:txBody>
      </p:sp>
      <p:sp>
        <p:nvSpPr>
          <p:cNvPr id="3" name="页脚占位符 2"/>
          <p:cNvSpPr>
            <a:spLocks noGrp="1"/>
          </p:cNvSpPr>
          <p:nvPr>
            <p:ph type="ftr" sz="quarter" idx="11"/>
          </p:nvPr>
        </p:nvSpPr>
        <p:spPr/>
        <p:txBody>
          <a:bodyPr/>
          <a:lstStyle/>
          <a:p>
            <a:endParaRPr kumimoji="1" lang="zh-CN" altLang="en-US"/>
          </a:p>
        </p:txBody>
      </p:sp>
      <p:sp>
        <p:nvSpPr>
          <p:cNvPr id="4" name="幻灯片编号占位符 3"/>
          <p:cNvSpPr>
            <a:spLocks noGrp="1"/>
          </p:cNvSpPr>
          <p:nvPr>
            <p:ph type="sldNum" sz="quarter" idx="12"/>
          </p:nvPr>
        </p:nvSpPr>
        <p:spPr/>
        <p:txBody>
          <a:bodyPr/>
          <a:lstStyle/>
          <a:p>
            <a:fld id="{3ECCDFA6-1E83-B64A-81A1-D9DB674537E5}" type="slidenum">
              <a:rPr kumimoji="1" lang="zh-CN" altLang="en-US" smtClean="0"/>
              <a:pPr/>
              <a:t>‹#›</a:t>
            </a:fld>
            <a:endParaRPr kumimoji="1" lang="zh-CN" altLang="en-US"/>
          </a:p>
        </p:txBody>
      </p:sp>
    </p:spTree>
    <p:extLst>
      <p:ext uri="{BB962C8B-B14F-4D97-AF65-F5344CB8AC3E}">
        <p14:creationId xmlns:p14="http://schemas.microsoft.com/office/powerpoint/2010/main" xmlns="" val="652802566"/>
      </p:ext>
    </p:extLst>
  </p:cSld>
  <p:clrMapOvr>
    <a:masterClrMapping/>
  </p:clrMapOvr>
  <mc:AlternateContent xmlns:mc="http://schemas.openxmlformats.org/markup-compatibility/2006">
    <mc:Choice xmlns:p14="http://schemas.microsoft.com/office/powerpoint/2010/main" xmlns="" Requires="p14">
      <p:transition spd="slow" p14:dur="2000" advTm="3000"/>
    </mc:Choice>
    <mc:Fallback>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正文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7" name="Picture 2"/>
          <p:cNvPicPr>
            <a:picLocks noChangeAspect="1" noChangeArrowheads="1"/>
          </p:cNvPicPr>
          <p:nvPr userDrawn="1"/>
        </p:nvPicPr>
        <p:blipFill>
          <a:blip r:embed="rId3" cstate="print">
            <a:extLst>
              <a:ext uri="{28A0092B-C50C-407E-A947-70E740481C1C}">
                <a14:useLocalDpi xmlns:a14="http://schemas.microsoft.com/office/drawing/2010/main" xmlns="" val="0"/>
              </a:ext>
            </a:extLst>
          </a:blip>
          <a:stretch>
            <a:fillRect/>
          </a:stretch>
        </p:blipFill>
        <p:spPr bwMode="auto">
          <a:xfrm>
            <a:off x="7357927" y="117427"/>
            <a:ext cx="4832486" cy="1143474"/>
          </a:xfrm>
          <a:prstGeom prst="rect">
            <a:avLst/>
          </a:prstGeom>
          <a:noFill/>
          <a:ln>
            <a:noFill/>
          </a:ln>
          <a:extLst>
            <a:ext uri="{909E8E84-426E-40DD-AFC4-6F175D3DCCD1}">
              <a14:hiddenFill xmlns:a14="http://schemas.microsoft.com/office/drawing/2010/main" xmlns="">
                <a:solidFill>
                  <a:srgbClr val="FFFFFF"/>
                </a:solidFill>
              </a14:hiddenFill>
            </a:ext>
          </a:extLst>
        </p:spPr>
      </p:pic>
      <p:pic>
        <p:nvPicPr>
          <p:cNvPr id="9" name="Picture 5"/>
          <p:cNvPicPr>
            <a:picLocks noChangeAspect="1" noChangeArrowheads="1"/>
          </p:cNvPicPr>
          <p:nvPr userDrawn="1"/>
        </p:nvPicPr>
        <p:blipFill>
          <a:blip r:embed="rId4">
            <a:extLst>
              <a:ext uri="{28A0092B-C50C-407E-A947-70E740481C1C}">
                <a14:useLocalDpi xmlns:a14="http://schemas.microsoft.com/office/drawing/2010/main" xmlns="" val="0"/>
              </a:ext>
            </a:extLst>
          </a:blip>
          <a:stretch>
            <a:fillRect/>
          </a:stretch>
        </p:blipFill>
        <p:spPr bwMode="auto">
          <a:xfrm flipH="1">
            <a:off x="-97482" y="1251853"/>
            <a:ext cx="12287895" cy="163010"/>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图片 9"/>
          <p:cNvPicPr>
            <a:picLocks noChangeAspect="1"/>
          </p:cNvPicPr>
          <p:nvPr userDrawn="1"/>
        </p:nvPicPr>
        <p:blipFill>
          <a:blip r:embed="rId5">
            <a:extLst>
              <a:ext uri="{28A0092B-C50C-407E-A947-70E740481C1C}">
                <a14:useLocalDpi xmlns:a14="http://schemas.microsoft.com/office/drawing/2010/main" xmlns="" val="0"/>
              </a:ext>
            </a:extLst>
          </a:blip>
          <a:stretch>
            <a:fillRect/>
          </a:stretch>
        </p:blipFill>
        <p:spPr>
          <a:xfrm>
            <a:off x="206520" y="162703"/>
            <a:ext cx="1568205" cy="1029135"/>
          </a:xfrm>
          <a:prstGeom prst="rect">
            <a:avLst/>
          </a:prstGeom>
        </p:spPr>
      </p:pic>
    </p:spTree>
    <p:extLst>
      <p:ext uri="{BB962C8B-B14F-4D97-AF65-F5344CB8AC3E}">
        <p14:creationId xmlns:p14="http://schemas.microsoft.com/office/powerpoint/2010/main" xmlns="" val="3538395688"/>
      </p:ext>
    </p:extLst>
  </p:cSld>
  <p:clrMapOvr>
    <a:masterClrMapping/>
  </p:clrMapOvr>
  <mc:AlternateContent xmlns:mc="http://schemas.openxmlformats.org/markup-compatibility/2006">
    <mc:Choice xmlns:p14="http://schemas.microsoft.com/office/powerpoint/2010/main" xmlns="" Requires="p14">
      <p:transition spd="slow" p14:dur="1500" advClick="0" advTm="5000">
        <p:random/>
      </p:transition>
    </mc:Choice>
    <mc:Fallback>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过渡页">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617328483"/>
      </p:ext>
    </p:extLst>
  </p:cSld>
  <p:clrMapOvr>
    <a:masterClrMapping/>
  </p:clrMapOvr>
  <mc:AlternateContent xmlns:mc="http://schemas.openxmlformats.org/markup-compatibility/2006">
    <mc:Choice xmlns:p14="http://schemas.microsoft.com/office/powerpoint/2010/main" xmlns="" Requires="p14">
      <p:transition spd="slow" p14:dur="1500" advClick="0" advTm="5000">
        <p:random/>
      </p:transition>
    </mc:Choice>
    <mc:Fallback>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00A2AD-B2CE-DC4F-8015-E18525983D45}" type="datetimeFigureOut">
              <a:rPr kumimoji="1" lang="zh-CN" altLang="en-US" smtClean="0"/>
              <a:pPr/>
              <a:t>2019/11/19</a:t>
            </a:fld>
            <a:endParaRPr kumimoji="1"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zh-CN" altLang="en-US"/>
          </a:p>
        </p:txBody>
      </p:sp>
      <p:sp>
        <p:nvSpPr>
          <p:cNvPr id="6" name="幻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CDFA6-1E83-B64A-81A1-D9DB674537E5}" type="slidenum">
              <a:rPr kumimoji="1" lang="zh-CN" altLang="en-US" smtClean="0"/>
              <a:pPr/>
              <a:t>‹#›</a:t>
            </a:fld>
            <a:endParaRPr kumimoji="1" lang="zh-CN" altLang="en-US"/>
          </a:p>
        </p:txBody>
      </p:sp>
    </p:spTree>
    <p:extLst>
      <p:ext uri="{BB962C8B-B14F-4D97-AF65-F5344CB8AC3E}">
        <p14:creationId xmlns:p14="http://schemas.microsoft.com/office/powerpoint/2010/main" xmlns="" val="1713457156"/>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61" r:id="rId7"/>
    <p:sldLayoutId id="2147483662" r:id="rId8"/>
  </p:sldLayoutIdLst>
  <mc:AlternateContent xmlns:mc="http://schemas.openxmlformats.org/markup-compatibility/2006">
    <mc:Choice xmlns:p14="http://schemas.microsoft.com/office/powerpoint/2010/main" xmlns="" Requires="p14">
      <p:transition spd="slow" p14:dur="2000" advTm="3000"/>
    </mc:Choice>
    <mc:Fallback>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tags" Target="../tags/tag37.xml"/><Relationship Id="rId3" Type="http://schemas.openxmlformats.org/officeDocument/2006/relationships/tags" Target="../tags/tag32.xml"/><Relationship Id="rId7" Type="http://schemas.openxmlformats.org/officeDocument/2006/relationships/tags" Target="../tags/tag36.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5" Type="http://schemas.openxmlformats.org/officeDocument/2006/relationships/tags" Target="../tags/tag34.xml"/><Relationship Id="rId10" Type="http://schemas.openxmlformats.org/officeDocument/2006/relationships/slideLayout" Target="../slideLayouts/slideLayout7.xml"/><Relationship Id="rId4" Type="http://schemas.openxmlformats.org/officeDocument/2006/relationships/tags" Target="../tags/tag33.xml"/><Relationship Id="rId9" Type="http://schemas.openxmlformats.org/officeDocument/2006/relationships/tags" Target="../tags/tag38.xml"/></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9.png"/><Relationship Id="rId7" Type="http://schemas.openxmlformats.org/officeDocument/2006/relationships/diagramColors" Target="../diagrams/colors1.xml"/><Relationship Id="rId2" Type="http://schemas.openxmlformats.org/officeDocument/2006/relationships/slideLayout" Target="../slideLayouts/slideLayout7.xml"/><Relationship Id="rId1" Type="http://schemas.openxmlformats.org/officeDocument/2006/relationships/tags" Target="../tags/tag39.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9.xml"/><Relationship Id="rId1" Type="http://schemas.openxmlformats.org/officeDocument/2006/relationships/tags" Target="../tags/tag48.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1.xml"/><Relationship Id="rId1" Type="http://schemas.openxmlformats.org/officeDocument/2006/relationships/tags" Target="../tags/tag50.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3.xml"/><Relationship Id="rId1" Type="http://schemas.openxmlformats.org/officeDocument/2006/relationships/tags" Target="../tags/tag5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5.xml"/><Relationship Id="rId1" Type="http://schemas.openxmlformats.org/officeDocument/2006/relationships/tags" Target="../tags/tag54.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7.xml"/><Relationship Id="rId1" Type="http://schemas.openxmlformats.org/officeDocument/2006/relationships/tags" Target="../tags/tag56.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9.xml"/><Relationship Id="rId1" Type="http://schemas.openxmlformats.org/officeDocument/2006/relationships/tags" Target="../tags/tag58.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1.xml"/><Relationship Id="rId1" Type="http://schemas.openxmlformats.org/officeDocument/2006/relationships/tags" Target="../tags/tag60.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3.xml"/><Relationship Id="rId1" Type="http://schemas.openxmlformats.org/officeDocument/2006/relationships/tags" Target="../tags/tag62.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7.xml"/><Relationship Id="rId1" Type="http://schemas.openxmlformats.org/officeDocument/2006/relationships/tags" Target="../tags/tag66.xml"/><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 Id="rId5" Type="http://schemas.openxmlformats.org/officeDocument/2006/relationships/image" Target="../media/image9.png"/><Relationship Id="rId4"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71.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72.xml"/></Relationships>
</file>

<file path=ppt/slides/_rels/slide2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tags" Target="../tags/tag75.xml"/><Relationship Id="rId7" Type="http://schemas.openxmlformats.org/officeDocument/2006/relationships/slideLayout" Target="../slideLayouts/slideLayout7.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3.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8.jpeg"/></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79.xml"/><Relationship Id="rId4" Type="http://schemas.openxmlformats.org/officeDocument/2006/relationships/image" Target="../media/image13.png"/></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80.xml"/><Relationship Id="rId4" Type="http://schemas.openxmlformats.org/officeDocument/2006/relationships/image" Target="../media/image13.png"/></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81.xml"/><Relationship Id="rId4" Type="http://schemas.openxmlformats.org/officeDocument/2006/relationships/image" Target="../media/image13.png"/></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82.xml"/><Relationship Id="rId4" Type="http://schemas.openxmlformats.org/officeDocument/2006/relationships/image" Target="../media/image13.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image" Target="../media/image14.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15.xml"/><Relationship Id="rId7" Type="http://schemas.openxmlformats.org/officeDocument/2006/relationships/tags" Target="../tags/tag19.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tags" Target="../tags/tag18.xml"/><Relationship Id="rId5" Type="http://schemas.openxmlformats.org/officeDocument/2006/relationships/tags" Target="../tags/tag17.xml"/><Relationship Id="rId4" Type="http://schemas.openxmlformats.org/officeDocument/2006/relationships/tags" Target="../tags/tag16.xml"/><Relationship Id="rId9"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20.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tags" Target="../tags/tag2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3.xml"/><Relationship Id="rId1" Type="http://schemas.openxmlformats.org/officeDocument/2006/relationships/tags" Target="../tags/tag2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slideLayout" Target="../slideLayouts/slideLayout7.xml"/><Relationship Id="rId5" Type="http://schemas.openxmlformats.org/officeDocument/2006/relationships/tags" Target="../tags/tag28.xml"/><Relationship Id="rId4" Type="http://schemas.openxmlformats.org/officeDocument/2006/relationships/tags" Target="../tags/tag2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0" y="1002383"/>
            <a:ext cx="12192000" cy="5907024"/>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0" y="0"/>
            <a:ext cx="6931054" cy="2201333"/>
          </a:xfrm>
          <a:prstGeom prst="rect">
            <a:avLst/>
          </a:prstGeom>
        </p:spPr>
      </p:pic>
      <p:sp>
        <p:nvSpPr>
          <p:cNvPr id="24" name="文本框 8"/>
          <p:cNvSpPr txBox="1"/>
          <p:nvPr/>
        </p:nvSpPr>
        <p:spPr>
          <a:xfrm>
            <a:off x="3583936" y="2112727"/>
            <a:ext cx="6759742" cy="1231076"/>
          </a:xfrm>
          <a:prstGeom prst="rect">
            <a:avLst/>
          </a:prstGeom>
          <a:noFill/>
        </p:spPr>
        <p:txBody>
          <a:bodyPr wrap="square" lIns="121891" tIns="60945" rIns="121891" bIns="60945" rtlCol="0">
            <a:spAutoFit/>
          </a:bodyPr>
          <a:lstStyle/>
          <a:p>
            <a:pPr algn="ctr"/>
            <a:r>
              <a:rPr lang="zh-CN" altLang="en-US" sz="7200" b="1" dirty="0" smtClean="0">
                <a:solidFill>
                  <a:srgbClr val="C00000"/>
                </a:solidFill>
                <a:latin typeface="微软雅黑" panose="020B0503020204020204" pitchFamily="34" charset="-122"/>
                <a:ea typeface="微软雅黑" panose="020B0503020204020204" pitchFamily="34" charset="-122"/>
              </a:rPr>
              <a:t>十九届四中全会</a:t>
            </a:r>
            <a:endParaRPr lang="zh-CN" altLang="en-US" sz="7200" b="1" dirty="0">
              <a:solidFill>
                <a:srgbClr val="C00000"/>
              </a:solidFill>
              <a:latin typeface="微软雅黑" panose="020B0503020204020204" pitchFamily="34" charset="-122"/>
              <a:ea typeface="微软雅黑" panose="020B0503020204020204" pitchFamily="34" charset="-122"/>
            </a:endParaRPr>
          </a:p>
        </p:txBody>
      </p:sp>
      <p:sp>
        <p:nvSpPr>
          <p:cNvPr id="25" name="文本框 8"/>
          <p:cNvSpPr txBox="1"/>
          <p:nvPr/>
        </p:nvSpPr>
        <p:spPr>
          <a:xfrm>
            <a:off x="1639720" y="2226186"/>
            <a:ext cx="2304256" cy="1107965"/>
          </a:xfrm>
          <a:prstGeom prst="rect">
            <a:avLst/>
          </a:prstGeom>
          <a:noFill/>
        </p:spPr>
        <p:txBody>
          <a:bodyPr wrap="square" lIns="121891" tIns="60945" rIns="121891" bIns="60945" rtlCol="0">
            <a:sp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要点速览</a:t>
            </a:r>
            <a:endParaRPr lang="en-US" altLang="zh-CN" sz="3200" b="1" dirty="0" smtClean="0">
              <a:solidFill>
                <a:srgbClr val="C00000"/>
              </a:solidFill>
              <a:latin typeface="微软雅黑" panose="020B0503020204020204" pitchFamily="34" charset="-122"/>
              <a:ea typeface="微软雅黑" panose="020B0503020204020204" pitchFamily="34" charset="-122"/>
            </a:endParaRPr>
          </a:p>
          <a:p>
            <a:pPr algn="ctr"/>
            <a:r>
              <a:rPr lang="zh-CN" altLang="en-US" sz="3200" b="1" dirty="0" smtClean="0">
                <a:solidFill>
                  <a:srgbClr val="C00000"/>
                </a:solidFill>
                <a:latin typeface="微软雅黑" panose="020B0503020204020204" pitchFamily="34" charset="-122"/>
                <a:ea typeface="微软雅黑" panose="020B0503020204020204" pitchFamily="34" charset="-122"/>
              </a:rPr>
              <a:t>核心解读</a:t>
            </a:r>
            <a:endParaRPr lang="en-US" altLang="zh-CN" sz="32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723413173"/>
      </p:ext>
    </p:extLst>
  </p:cSld>
  <p:clrMapOvr>
    <a:masterClrMapping/>
  </p:clrMapOvr>
  <p:transition spd="slow" advTm="3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a:extLst>
              <a:ext uri="{FF2B5EF4-FFF2-40B4-BE49-F238E27FC236}">
                <a16:creationId xmlns:a16="http://schemas.microsoft.com/office/drawing/2014/main" xmlns="" id="{173038E3-BC13-42D7-BF75-7E73F851C7D2}"/>
              </a:ext>
            </a:extLst>
          </p:cNvPr>
          <p:cNvGrpSpPr>
            <a:grpSpLocks/>
          </p:cNvGrpSpPr>
          <p:nvPr/>
        </p:nvGrpSpPr>
        <p:grpSpPr bwMode="auto">
          <a:xfrm>
            <a:off x="1260823" y="1477602"/>
            <a:ext cx="9686783" cy="993297"/>
            <a:chOff x="4924107" y="1037999"/>
            <a:chExt cx="8754139" cy="900756"/>
          </a:xfrm>
          <a:solidFill>
            <a:srgbClr val="D0000A"/>
          </a:solidFill>
        </p:grpSpPr>
        <p:sp>
          <p:nvSpPr>
            <p:cNvPr id="30" name="圆角矩形 1423">
              <a:extLst>
                <a:ext uri="{FF2B5EF4-FFF2-40B4-BE49-F238E27FC236}">
                  <a16:creationId xmlns:a16="http://schemas.microsoft.com/office/drawing/2014/main" xmlns="" id="{3DE8D1F1-70A6-4AF8-9C4B-9691A2A4B092}"/>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31" name="圆角矩形 1424">
              <a:extLst>
                <a:ext uri="{FF2B5EF4-FFF2-40B4-BE49-F238E27FC236}">
                  <a16:creationId xmlns:a16="http://schemas.microsoft.com/office/drawing/2014/main" xmlns="" id="{E035070F-FDA6-401A-9899-881FBEB06000}"/>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32" name="TextBox 1438">
              <a:extLst>
                <a:ext uri="{FF2B5EF4-FFF2-40B4-BE49-F238E27FC236}">
                  <a16:creationId xmlns:a16="http://schemas.microsoft.com/office/drawing/2014/main" xmlns="" id="{49E7A3A1-38EC-4B8A-8271-9615C4FAB439}"/>
                </a:ext>
              </a:extLst>
            </p:cNvPr>
            <p:cNvSpPr txBox="1">
              <a:spLocks noChangeArrowheads="1"/>
            </p:cNvSpPr>
            <p:nvPr/>
          </p:nvSpPr>
          <p:spPr bwMode="auto">
            <a:xfrm>
              <a:off x="5193140" y="1195990"/>
              <a:ext cx="575410" cy="50238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10</a:t>
              </a:r>
              <a:endParaRPr lang="zh-CN" altLang="en-US" sz="3000" dirty="0">
                <a:solidFill>
                  <a:schemeClr val="bg1"/>
                </a:solidFill>
                <a:latin typeface="微软雅黑" panose="020B0503020204020204" pitchFamily="34" charset="-122"/>
              </a:endParaRPr>
            </a:p>
          </p:txBody>
        </p:sp>
        <p:sp>
          <p:nvSpPr>
            <p:cNvPr id="33" name="TextBox 1439">
              <a:extLst>
                <a:ext uri="{FF2B5EF4-FFF2-40B4-BE49-F238E27FC236}">
                  <a16:creationId xmlns:a16="http://schemas.microsoft.com/office/drawing/2014/main" xmlns="" id="{E29C484B-9581-4D98-A99A-3D4AEC8A49ED}"/>
                </a:ext>
              </a:extLst>
            </p:cNvPr>
            <p:cNvSpPr txBox="1">
              <a:spLocks noChangeArrowheads="1"/>
            </p:cNvSpPr>
            <p:nvPr/>
          </p:nvSpPr>
          <p:spPr bwMode="auto">
            <a:xfrm>
              <a:off x="6270422" y="1172555"/>
              <a:ext cx="7120482" cy="64193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坚持德才兼备、选贤任能，聚天下英才而用之，培养造就更多更优秀</a:t>
              </a:r>
              <a:endParaRPr lang="en-US" altLang="zh-CN" sz="2000" dirty="0">
                <a:latin typeface="Impact" panose="020B0806030902050204" pitchFamily="34" charset="0"/>
              </a:endParaRPr>
            </a:p>
            <a:p>
              <a:r>
                <a:rPr lang="zh-CN" altLang="en-US" sz="2000" dirty="0">
                  <a:latin typeface="Impact" panose="020B0806030902050204" pitchFamily="34" charset="0"/>
                </a:rPr>
                <a:t>人才的显著优势；</a:t>
              </a:r>
            </a:p>
          </p:txBody>
        </p:sp>
      </p:grpSp>
      <p:grpSp>
        <p:nvGrpSpPr>
          <p:cNvPr id="39" name="组合 38">
            <a:extLst>
              <a:ext uri="{FF2B5EF4-FFF2-40B4-BE49-F238E27FC236}">
                <a16:creationId xmlns:a16="http://schemas.microsoft.com/office/drawing/2014/main" xmlns="" id="{DEECFC66-2E39-4FFB-9588-8DA776B3DBD8}"/>
              </a:ext>
            </a:extLst>
          </p:cNvPr>
          <p:cNvGrpSpPr>
            <a:grpSpLocks/>
          </p:cNvGrpSpPr>
          <p:nvPr/>
        </p:nvGrpSpPr>
        <p:grpSpPr bwMode="auto">
          <a:xfrm>
            <a:off x="1250385" y="3634162"/>
            <a:ext cx="9686783" cy="993297"/>
            <a:chOff x="4924107" y="1037999"/>
            <a:chExt cx="8754139" cy="900756"/>
          </a:xfrm>
          <a:solidFill>
            <a:srgbClr val="D0000A"/>
          </a:solidFill>
        </p:grpSpPr>
        <p:sp>
          <p:nvSpPr>
            <p:cNvPr id="40" name="圆角矩形 1423">
              <a:extLst>
                <a:ext uri="{FF2B5EF4-FFF2-40B4-BE49-F238E27FC236}">
                  <a16:creationId xmlns:a16="http://schemas.microsoft.com/office/drawing/2014/main" xmlns="" id="{D2A0CFB2-3033-4A69-94E0-39A1FEFA1A65}"/>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41" name="圆角矩形 1424">
              <a:extLst>
                <a:ext uri="{FF2B5EF4-FFF2-40B4-BE49-F238E27FC236}">
                  <a16:creationId xmlns:a16="http://schemas.microsoft.com/office/drawing/2014/main" xmlns="" id="{FA4B06E1-7EBA-4741-9273-F81DAA635A1D}"/>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42" name="TextBox 1438">
              <a:extLst>
                <a:ext uri="{FF2B5EF4-FFF2-40B4-BE49-F238E27FC236}">
                  <a16:creationId xmlns:a16="http://schemas.microsoft.com/office/drawing/2014/main" xmlns="" id="{DFB884D8-FAAB-4424-B807-D60E5DB7E043}"/>
                </a:ext>
              </a:extLst>
            </p:cNvPr>
            <p:cNvSpPr txBox="1">
              <a:spLocks noChangeArrowheads="1"/>
            </p:cNvSpPr>
            <p:nvPr/>
          </p:nvSpPr>
          <p:spPr bwMode="auto">
            <a:xfrm>
              <a:off x="5193140" y="1195990"/>
              <a:ext cx="575410" cy="50238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12</a:t>
              </a:r>
              <a:endParaRPr lang="zh-CN" altLang="en-US" sz="3000" dirty="0">
                <a:solidFill>
                  <a:schemeClr val="bg1"/>
                </a:solidFill>
                <a:latin typeface="微软雅黑" panose="020B0503020204020204" pitchFamily="34" charset="-122"/>
              </a:endParaRPr>
            </a:p>
          </p:txBody>
        </p:sp>
        <p:sp>
          <p:nvSpPr>
            <p:cNvPr id="43" name="TextBox 1439">
              <a:extLst>
                <a:ext uri="{FF2B5EF4-FFF2-40B4-BE49-F238E27FC236}">
                  <a16:creationId xmlns:a16="http://schemas.microsoft.com/office/drawing/2014/main" xmlns="" id="{DF2BBBE1-823D-46EE-B906-2D3E9B39D3EA}"/>
                </a:ext>
              </a:extLst>
            </p:cNvPr>
            <p:cNvSpPr txBox="1">
              <a:spLocks noChangeArrowheads="1"/>
            </p:cNvSpPr>
            <p:nvPr/>
          </p:nvSpPr>
          <p:spPr bwMode="auto">
            <a:xfrm>
              <a:off x="6270422" y="1217991"/>
              <a:ext cx="7352268" cy="64193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坚持“一国两制”，保持香港、澳门长期繁荣稳定，促进祖国和平统一</a:t>
              </a:r>
              <a:endParaRPr lang="en-US" altLang="zh-CN" sz="2000" dirty="0">
                <a:latin typeface="Impact" panose="020B0806030902050204" pitchFamily="34" charset="0"/>
              </a:endParaRPr>
            </a:p>
            <a:p>
              <a:r>
                <a:rPr lang="zh-CN" altLang="en-US" sz="2000" dirty="0">
                  <a:latin typeface="Impact" panose="020B0806030902050204" pitchFamily="34" charset="0"/>
                </a:rPr>
                <a:t>的显著优势；</a:t>
              </a:r>
            </a:p>
          </p:txBody>
        </p:sp>
      </p:grpSp>
      <p:grpSp>
        <p:nvGrpSpPr>
          <p:cNvPr id="44" name="组合 43">
            <a:extLst>
              <a:ext uri="{FF2B5EF4-FFF2-40B4-BE49-F238E27FC236}">
                <a16:creationId xmlns:a16="http://schemas.microsoft.com/office/drawing/2014/main" xmlns="" id="{347CDE99-AAE6-4C18-A96D-511C4DBA9FD5}"/>
              </a:ext>
            </a:extLst>
          </p:cNvPr>
          <p:cNvGrpSpPr>
            <a:grpSpLocks/>
          </p:cNvGrpSpPr>
          <p:nvPr/>
        </p:nvGrpSpPr>
        <p:grpSpPr bwMode="auto">
          <a:xfrm>
            <a:off x="1250386" y="2549810"/>
            <a:ext cx="9686783" cy="996163"/>
            <a:chOff x="4924107" y="1037999"/>
            <a:chExt cx="8754139" cy="900756"/>
          </a:xfrm>
          <a:solidFill>
            <a:srgbClr val="D0000A"/>
          </a:solidFill>
        </p:grpSpPr>
        <p:sp>
          <p:nvSpPr>
            <p:cNvPr id="45" name="圆角矩形 1423">
              <a:extLst>
                <a:ext uri="{FF2B5EF4-FFF2-40B4-BE49-F238E27FC236}">
                  <a16:creationId xmlns:a16="http://schemas.microsoft.com/office/drawing/2014/main" xmlns="" id="{1300E5F6-2065-4635-8028-A36751B0426B}"/>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46" name="圆角矩形 1424">
              <a:extLst>
                <a:ext uri="{FF2B5EF4-FFF2-40B4-BE49-F238E27FC236}">
                  <a16:creationId xmlns:a16="http://schemas.microsoft.com/office/drawing/2014/main" xmlns="" id="{1EE1E044-26B6-4E70-8894-D69A8AA65D5B}"/>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47" name="TextBox 1438">
              <a:extLst>
                <a:ext uri="{FF2B5EF4-FFF2-40B4-BE49-F238E27FC236}">
                  <a16:creationId xmlns:a16="http://schemas.microsoft.com/office/drawing/2014/main" xmlns="" id="{D1996C7E-17B2-409E-9E68-6A84BB65B3E8}"/>
                </a:ext>
              </a:extLst>
            </p:cNvPr>
            <p:cNvSpPr txBox="1">
              <a:spLocks noChangeArrowheads="1"/>
            </p:cNvSpPr>
            <p:nvPr/>
          </p:nvSpPr>
          <p:spPr bwMode="auto">
            <a:xfrm>
              <a:off x="5193140" y="1195990"/>
              <a:ext cx="575410" cy="500939"/>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11</a:t>
              </a:r>
              <a:endParaRPr lang="zh-CN" altLang="en-US" sz="3000" dirty="0">
                <a:solidFill>
                  <a:schemeClr val="bg1"/>
                </a:solidFill>
                <a:latin typeface="微软雅黑" panose="020B0503020204020204" pitchFamily="34" charset="-122"/>
              </a:endParaRPr>
            </a:p>
          </p:txBody>
        </p:sp>
        <p:sp>
          <p:nvSpPr>
            <p:cNvPr id="48" name="TextBox 1439">
              <a:extLst>
                <a:ext uri="{FF2B5EF4-FFF2-40B4-BE49-F238E27FC236}">
                  <a16:creationId xmlns:a16="http://schemas.microsoft.com/office/drawing/2014/main" xmlns="" id="{50E2D01D-9BCC-4CC9-AD66-5485A04F8873}"/>
                </a:ext>
              </a:extLst>
            </p:cNvPr>
            <p:cNvSpPr txBox="1">
              <a:spLocks noChangeArrowheads="1"/>
            </p:cNvSpPr>
            <p:nvPr/>
          </p:nvSpPr>
          <p:spPr bwMode="auto">
            <a:xfrm>
              <a:off x="6270422" y="1195207"/>
              <a:ext cx="7352268" cy="640089"/>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坚持党指挥枪，确保人民军队绝对忠诚于党和人民，有力保障国家主权</a:t>
              </a:r>
              <a:endParaRPr lang="en-US" altLang="zh-CN" sz="2000" dirty="0">
                <a:latin typeface="Impact" panose="020B0806030902050204" pitchFamily="34" charset="0"/>
              </a:endParaRPr>
            </a:p>
            <a:p>
              <a:r>
                <a:rPr lang="zh-CN" altLang="en-US" sz="2000" dirty="0">
                  <a:latin typeface="Impact" panose="020B0806030902050204" pitchFamily="34" charset="0"/>
                </a:rPr>
                <a:t>、安全、发展利益的显著优势；</a:t>
              </a:r>
            </a:p>
          </p:txBody>
        </p:sp>
      </p:grpSp>
      <p:grpSp>
        <p:nvGrpSpPr>
          <p:cNvPr id="49" name="组合 48">
            <a:extLst>
              <a:ext uri="{FF2B5EF4-FFF2-40B4-BE49-F238E27FC236}">
                <a16:creationId xmlns:a16="http://schemas.microsoft.com/office/drawing/2014/main" xmlns="" id="{9AFE64C1-EF2C-422C-AC83-E2A2D6537631}"/>
              </a:ext>
            </a:extLst>
          </p:cNvPr>
          <p:cNvGrpSpPr>
            <a:grpSpLocks/>
          </p:cNvGrpSpPr>
          <p:nvPr/>
        </p:nvGrpSpPr>
        <p:grpSpPr bwMode="auto">
          <a:xfrm>
            <a:off x="1252473" y="4713486"/>
            <a:ext cx="9686783" cy="993297"/>
            <a:chOff x="4924107" y="1037999"/>
            <a:chExt cx="8754139" cy="900756"/>
          </a:xfrm>
          <a:solidFill>
            <a:srgbClr val="D0000A"/>
          </a:solidFill>
        </p:grpSpPr>
        <p:sp>
          <p:nvSpPr>
            <p:cNvPr id="50" name="圆角矩形 1423">
              <a:extLst>
                <a:ext uri="{FF2B5EF4-FFF2-40B4-BE49-F238E27FC236}">
                  <a16:creationId xmlns:a16="http://schemas.microsoft.com/office/drawing/2014/main" xmlns="" id="{C0F8E310-F699-4FEF-AEAE-9763D6204DB1}"/>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51" name="圆角矩形 1424">
              <a:extLst>
                <a:ext uri="{FF2B5EF4-FFF2-40B4-BE49-F238E27FC236}">
                  <a16:creationId xmlns:a16="http://schemas.microsoft.com/office/drawing/2014/main" xmlns="" id="{61CCADC4-E7D8-404F-B375-005A8B43A6C3}"/>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52" name="TextBox 1438">
              <a:extLst>
                <a:ext uri="{FF2B5EF4-FFF2-40B4-BE49-F238E27FC236}">
                  <a16:creationId xmlns:a16="http://schemas.microsoft.com/office/drawing/2014/main" xmlns="" id="{4080392F-0B70-4125-8693-9FDA0F6B01F8}"/>
                </a:ext>
              </a:extLst>
            </p:cNvPr>
            <p:cNvSpPr txBox="1">
              <a:spLocks noChangeArrowheads="1"/>
            </p:cNvSpPr>
            <p:nvPr/>
          </p:nvSpPr>
          <p:spPr bwMode="auto">
            <a:xfrm>
              <a:off x="5193140" y="1195990"/>
              <a:ext cx="575410" cy="50238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13</a:t>
              </a:r>
              <a:endParaRPr lang="zh-CN" altLang="en-US" sz="3000" dirty="0">
                <a:solidFill>
                  <a:schemeClr val="bg1"/>
                </a:solidFill>
                <a:latin typeface="微软雅黑" panose="020B0503020204020204" pitchFamily="34" charset="-122"/>
              </a:endParaRPr>
            </a:p>
          </p:txBody>
        </p:sp>
        <p:sp>
          <p:nvSpPr>
            <p:cNvPr id="53" name="TextBox 1439">
              <a:extLst>
                <a:ext uri="{FF2B5EF4-FFF2-40B4-BE49-F238E27FC236}">
                  <a16:creationId xmlns:a16="http://schemas.microsoft.com/office/drawing/2014/main" xmlns="" id="{1256BEDC-7BB0-4027-92BC-173E67AF7D88}"/>
                </a:ext>
              </a:extLst>
            </p:cNvPr>
            <p:cNvSpPr txBox="1">
              <a:spLocks noChangeArrowheads="1"/>
            </p:cNvSpPr>
            <p:nvPr/>
          </p:nvSpPr>
          <p:spPr bwMode="auto">
            <a:xfrm>
              <a:off x="6270422" y="1172555"/>
              <a:ext cx="7352268" cy="64193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坚持独立自主和对外开放相统一，积极参与全球治理，为构建人类命运</a:t>
              </a:r>
              <a:endParaRPr lang="en-US" altLang="zh-CN" sz="2000" dirty="0">
                <a:latin typeface="Impact" panose="020B0806030902050204" pitchFamily="34" charset="0"/>
              </a:endParaRPr>
            </a:p>
            <a:p>
              <a:r>
                <a:rPr lang="zh-CN" altLang="en-US" sz="2000" dirty="0">
                  <a:latin typeface="Impact" panose="020B0806030902050204" pitchFamily="34" charset="0"/>
                </a:rPr>
                <a:t>共同体不断作出贡献的显著优势。</a:t>
              </a:r>
            </a:p>
          </p:txBody>
        </p:sp>
      </p:grpSp>
      <p:sp>
        <p:nvSpPr>
          <p:cNvPr id="54" name="PA-矩形 8">
            <a:extLst>
              <a:ext uri="{FF2B5EF4-FFF2-40B4-BE49-F238E27FC236}">
                <a16:creationId xmlns:a16="http://schemas.microsoft.com/office/drawing/2014/main" xmlns="" id="{3A5555AA-230B-4243-8158-BE2FCE860DBB}"/>
              </a:ext>
            </a:extLst>
          </p:cNvPr>
          <p:cNvSpPr/>
          <p:nvPr>
            <p:custDataLst>
              <p:tags r:id="rId1"/>
            </p:custDataLst>
          </p:nvPr>
        </p:nvSpPr>
        <p:spPr>
          <a:xfrm>
            <a:off x="2264640" y="509139"/>
            <a:ext cx="5109091" cy="584775"/>
          </a:xfrm>
          <a:prstGeom prst="rect">
            <a:avLst/>
          </a:prstGeom>
        </p:spPr>
        <p:txBody>
          <a:bodyPr wrap="none">
            <a:spAutoFit/>
          </a:bodyPr>
          <a:lstStyle/>
          <a:p>
            <a:pPr algn="ctr"/>
            <a:r>
              <a:rPr lang="zh-CN" altLang="en-US" sz="3200" b="1" dirty="0">
                <a:solidFill>
                  <a:srgbClr val="D8000A"/>
                </a:solidFill>
                <a:latin typeface="微软雅黑" pitchFamily="34" charset="-122"/>
                <a:ea typeface="微软雅黑" pitchFamily="34" charset="-122"/>
                <a:cs typeface="+mn-ea"/>
                <a:sym typeface="+mn-lt"/>
              </a:rPr>
              <a:t>显著优势：十三个“坚持”</a:t>
            </a:r>
          </a:p>
        </p:txBody>
      </p:sp>
      <p:grpSp>
        <p:nvGrpSpPr>
          <p:cNvPr id="56" name="PA-1022215">
            <a:extLst>
              <a:ext uri="{FF2B5EF4-FFF2-40B4-BE49-F238E27FC236}">
                <a16:creationId xmlns:a16="http://schemas.microsoft.com/office/drawing/2014/main" xmlns="" id="{F70D9DD0-CCFD-4E92-9B7C-542AC96DB449}"/>
              </a:ext>
            </a:extLst>
          </p:cNvPr>
          <p:cNvGrpSpPr/>
          <p:nvPr>
            <p:custDataLst>
              <p:tags r:id="rId2"/>
            </p:custDataLst>
          </p:nvPr>
        </p:nvGrpSpPr>
        <p:grpSpPr>
          <a:xfrm>
            <a:off x="84106" y="5836141"/>
            <a:ext cx="12145472" cy="993296"/>
            <a:chOff x="5520650" y="1310907"/>
            <a:chExt cx="15802119" cy="1060432"/>
          </a:xfrm>
        </p:grpSpPr>
        <p:grpSp>
          <p:nvGrpSpPr>
            <p:cNvPr id="57" name="组合 56">
              <a:extLst>
                <a:ext uri="{FF2B5EF4-FFF2-40B4-BE49-F238E27FC236}">
                  <a16:creationId xmlns:a16="http://schemas.microsoft.com/office/drawing/2014/main" xmlns="" id="{F7C7593A-D835-43D4-8A01-5A498C5A4208}"/>
                </a:ext>
              </a:extLst>
            </p:cNvPr>
            <p:cNvGrpSpPr/>
            <p:nvPr/>
          </p:nvGrpSpPr>
          <p:grpSpPr>
            <a:xfrm>
              <a:off x="5520650" y="1521152"/>
              <a:ext cx="1174148" cy="850187"/>
              <a:chOff x="4261465" y="1168400"/>
              <a:chExt cx="646330" cy="468000"/>
            </a:xfrm>
            <a:solidFill>
              <a:srgbClr val="364482"/>
            </a:solidFill>
          </p:grpSpPr>
          <p:sp>
            <p:nvSpPr>
              <p:cNvPr id="64" name="PA-燕尾形 16">
                <a:extLst>
                  <a:ext uri="{FF2B5EF4-FFF2-40B4-BE49-F238E27FC236}">
                    <a16:creationId xmlns:a16="http://schemas.microsoft.com/office/drawing/2014/main" xmlns="" id="{3111BA63-5BB4-4DB5-969D-4948ED860DE5}"/>
                  </a:ext>
                </a:extLst>
              </p:cNvPr>
              <p:cNvSpPr/>
              <p:nvPr>
                <p:custDataLst>
                  <p:tags r:id="rId8"/>
                </p:custDataLst>
              </p:nvPr>
            </p:nvSpPr>
            <p:spPr>
              <a:xfrm>
                <a:off x="4261465" y="1168400"/>
                <a:ext cx="442996" cy="468000"/>
              </a:xfrm>
              <a:prstGeom prst="chevron">
                <a:avLst/>
              </a:prstGeom>
              <a:solidFill>
                <a:srgbClr val="9829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5" name="PA-矩形 16">
                <a:extLst>
                  <a:ext uri="{FF2B5EF4-FFF2-40B4-BE49-F238E27FC236}">
                    <a16:creationId xmlns:a16="http://schemas.microsoft.com/office/drawing/2014/main" xmlns="" id="{ABA4B620-9D7D-41AC-9A09-613B2273A13C}"/>
                  </a:ext>
                </a:extLst>
              </p:cNvPr>
              <p:cNvSpPr/>
              <p:nvPr>
                <p:custDataLst>
                  <p:tags r:id="rId9"/>
                </p:custDataLst>
              </p:nvPr>
            </p:nvSpPr>
            <p:spPr>
              <a:xfrm>
                <a:off x="4464799" y="1168400"/>
                <a:ext cx="442996" cy="468000"/>
              </a:xfrm>
              <a:prstGeom prst="rect">
                <a:avLst/>
              </a:prstGeom>
              <a:solidFill>
                <a:srgbClr val="9829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PA-平行四边形 9">
              <a:extLst>
                <a:ext uri="{FF2B5EF4-FFF2-40B4-BE49-F238E27FC236}">
                  <a16:creationId xmlns:a16="http://schemas.microsoft.com/office/drawing/2014/main" xmlns="" id="{9EC6D472-A62D-4D30-9630-2C067A241BC3}"/>
                </a:ext>
              </a:extLst>
            </p:cNvPr>
            <p:cNvSpPr/>
            <p:nvPr>
              <p:custDataLst>
                <p:tags r:id="rId3"/>
              </p:custDataLst>
            </p:nvPr>
          </p:nvSpPr>
          <p:spPr>
            <a:xfrm rot="16200000">
              <a:off x="5897706" y="1589547"/>
              <a:ext cx="1034372" cy="529212"/>
            </a:xfrm>
            <a:prstGeom prst="parallelogram">
              <a:avLst>
                <a:gd name="adj" fmla="val 17952"/>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9" name="组合 58">
              <a:extLst>
                <a:ext uri="{FF2B5EF4-FFF2-40B4-BE49-F238E27FC236}">
                  <a16:creationId xmlns:a16="http://schemas.microsoft.com/office/drawing/2014/main" xmlns="" id="{BCAD3D31-8328-4773-8955-B4122838CF6A}"/>
                </a:ext>
              </a:extLst>
            </p:cNvPr>
            <p:cNvGrpSpPr/>
            <p:nvPr/>
          </p:nvGrpSpPr>
          <p:grpSpPr>
            <a:xfrm flipH="1">
              <a:off x="20267145" y="1521151"/>
              <a:ext cx="1055624" cy="850187"/>
              <a:chOff x="-3803659" y="1168399"/>
              <a:chExt cx="581086" cy="468000"/>
            </a:xfrm>
            <a:solidFill>
              <a:srgbClr val="364482"/>
            </a:solidFill>
          </p:grpSpPr>
          <p:sp>
            <p:nvSpPr>
              <p:cNvPr id="62" name="PA-燕尾形 14">
                <a:extLst>
                  <a:ext uri="{FF2B5EF4-FFF2-40B4-BE49-F238E27FC236}">
                    <a16:creationId xmlns:a16="http://schemas.microsoft.com/office/drawing/2014/main" xmlns="" id="{C6FE84E1-AF97-4BF7-BC71-CBCE9068F4A0}"/>
                  </a:ext>
                </a:extLst>
              </p:cNvPr>
              <p:cNvSpPr/>
              <p:nvPr>
                <p:custDataLst>
                  <p:tags r:id="rId6"/>
                </p:custDataLst>
              </p:nvPr>
            </p:nvSpPr>
            <p:spPr>
              <a:xfrm>
                <a:off x="-3803659" y="1168400"/>
                <a:ext cx="389825" cy="467999"/>
              </a:xfrm>
              <a:prstGeom prst="chevron">
                <a:avLst/>
              </a:prstGeom>
              <a:solidFill>
                <a:srgbClr val="9829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3" name="PA-矩形 14">
                <a:extLst>
                  <a:ext uri="{FF2B5EF4-FFF2-40B4-BE49-F238E27FC236}">
                    <a16:creationId xmlns:a16="http://schemas.microsoft.com/office/drawing/2014/main" xmlns="" id="{D438FE23-554B-4434-A02D-329FDFD8D39C}"/>
                  </a:ext>
                </a:extLst>
              </p:cNvPr>
              <p:cNvSpPr/>
              <p:nvPr>
                <p:custDataLst>
                  <p:tags r:id="rId7"/>
                </p:custDataLst>
              </p:nvPr>
            </p:nvSpPr>
            <p:spPr>
              <a:xfrm>
                <a:off x="-3612398" y="1168399"/>
                <a:ext cx="389825" cy="467999"/>
              </a:xfrm>
              <a:prstGeom prst="rect">
                <a:avLst/>
              </a:prstGeom>
              <a:solidFill>
                <a:srgbClr val="9829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PA-平行四边形 11">
              <a:extLst>
                <a:ext uri="{FF2B5EF4-FFF2-40B4-BE49-F238E27FC236}">
                  <a16:creationId xmlns:a16="http://schemas.microsoft.com/office/drawing/2014/main" xmlns="" id="{F3B3073E-0FA1-4842-A4CC-DE946928A17D}"/>
                </a:ext>
              </a:extLst>
            </p:cNvPr>
            <p:cNvSpPr/>
            <p:nvPr>
              <p:custDataLst>
                <p:tags r:id="rId4"/>
              </p:custDataLst>
            </p:nvPr>
          </p:nvSpPr>
          <p:spPr>
            <a:xfrm rot="5400000" flipH="1">
              <a:off x="19982810" y="1621306"/>
              <a:ext cx="1034372" cy="465693"/>
            </a:xfrm>
            <a:prstGeom prst="parallelogram">
              <a:avLst>
                <a:gd name="adj" fmla="val 17952"/>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PA-矩形 12">
              <a:extLst>
                <a:ext uri="{FF2B5EF4-FFF2-40B4-BE49-F238E27FC236}">
                  <a16:creationId xmlns:a16="http://schemas.microsoft.com/office/drawing/2014/main" xmlns="" id="{2985FDED-1F7A-4A0F-8FA3-D1F2AEF09972}"/>
                </a:ext>
              </a:extLst>
            </p:cNvPr>
            <p:cNvSpPr/>
            <p:nvPr>
              <p:custDataLst>
                <p:tags r:id="rId5"/>
              </p:custDataLst>
            </p:nvPr>
          </p:nvSpPr>
          <p:spPr>
            <a:xfrm>
              <a:off x="6150285" y="1310907"/>
              <a:ext cx="14596567" cy="922941"/>
            </a:xfrm>
            <a:prstGeom prst="rect">
              <a:avLst/>
            </a:prstGeom>
            <a:solidFill>
              <a:srgbClr val="C000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150" dirty="0">
                  <a:solidFill>
                    <a:schemeClr val="bg1"/>
                  </a:solidFill>
                  <a:latin typeface="微软雅黑" panose="020B0503020204020204" pitchFamily="34" charset="-122"/>
                  <a:ea typeface="微软雅黑" panose="020B0503020204020204" pitchFamily="34" charset="-122"/>
                  <a:cs typeface="+mn-ea"/>
                  <a:sym typeface="+mn-lt"/>
                </a:rPr>
                <a:t>这些显著</a:t>
              </a:r>
              <a:r>
                <a:rPr lang="zh-CN" altLang="en-US" sz="2400" b="1" spc="-150" dirty="0" smtClean="0">
                  <a:solidFill>
                    <a:schemeClr val="bg1"/>
                  </a:solidFill>
                  <a:latin typeface="微软雅黑" panose="020B0503020204020204" pitchFamily="34" charset="-122"/>
                  <a:ea typeface="微软雅黑" panose="020B0503020204020204" pitchFamily="34" charset="-122"/>
                  <a:cs typeface="+mn-ea"/>
                  <a:sym typeface="+mn-lt"/>
                </a:rPr>
                <a:t>优势是</a:t>
              </a:r>
              <a:r>
                <a:rPr lang="zh-CN" altLang="en-US" sz="2400" b="1" spc="-150" dirty="0">
                  <a:solidFill>
                    <a:schemeClr val="bg1"/>
                  </a:solidFill>
                  <a:latin typeface="微软雅黑" panose="020B0503020204020204" pitchFamily="34" charset="-122"/>
                  <a:ea typeface="微软雅黑" panose="020B0503020204020204" pitchFamily="34" charset="-122"/>
                  <a:cs typeface="+mn-ea"/>
                  <a:sym typeface="+mn-lt"/>
                </a:rPr>
                <a:t>我们坚定中国特色社会主义道路自信、理论自信、制度自信、文化自信的基本依据。</a:t>
              </a:r>
            </a:p>
          </p:txBody>
        </p:sp>
      </p:grpSp>
    </p:spTree>
    <p:extLst>
      <p:ext uri="{BB962C8B-B14F-4D97-AF65-F5344CB8AC3E}">
        <p14:creationId xmlns:p14="http://schemas.microsoft.com/office/powerpoint/2010/main" xmlns="" val="362716831"/>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38"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1897335" y="449105"/>
            <a:ext cx="2980304"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一个总体目标</a:t>
            </a:r>
          </a:p>
        </p:txBody>
      </p:sp>
      <p:graphicFrame>
        <p:nvGraphicFramePr>
          <p:cNvPr id="110" name="图示 109"/>
          <p:cNvGraphicFramePr/>
          <p:nvPr>
            <p:extLst>
              <p:ext uri="{D42A27DB-BD31-4B8C-83A1-F6EECF244321}">
                <p14:modId xmlns:p14="http://schemas.microsoft.com/office/powerpoint/2010/main" xmlns="" val="3911995465"/>
              </p:ext>
            </p:extLst>
          </p:nvPr>
        </p:nvGraphicFramePr>
        <p:xfrm>
          <a:off x="914401" y="1878209"/>
          <a:ext cx="9490840" cy="100899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4" name="组合 3"/>
          <p:cNvGrpSpPr/>
          <p:nvPr/>
        </p:nvGrpSpPr>
        <p:grpSpPr>
          <a:xfrm>
            <a:off x="1455477" y="3380363"/>
            <a:ext cx="8686827" cy="2400657"/>
            <a:chOff x="1506429" y="3380363"/>
            <a:chExt cx="8578242" cy="2400657"/>
          </a:xfrm>
        </p:grpSpPr>
        <p:sp>
          <p:nvSpPr>
            <p:cNvPr id="3" name="TextBox 2"/>
            <p:cNvSpPr txBox="1"/>
            <p:nvPr/>
          </p:nvSpPr>
          <p:spPr>
            <a:xfrm>
              <a:off x="1506429" y="3630618"/>
              <a:ext cx="2065778" cy="1477328"/>
            </a:xfrm>
            <a:prstGeom prst="rect">
              <a:avLst/>
            </a:prstGeom>
            <a:noFill/>
          </p:spPr>
          <p:txBody>
            <a:bodyPr wrap="square" rtlCol="0">
              <a:spAutoFit/>
            </a:bodyPr>
            <a:lstStyle/>
            <a:p>
              <a:pPr algn="ctr">
                <a:lnSpc>
                  <a:spcPct val="150000"/>
                </a:lnSpc>
              </a:pPr>
              <a:r>
                <a:rPr lang="zh-CN" altLang="en-US" sz="2000" dirty="0">
                  <a:latin typeface="微软雅黑" pitchFamily="34" charset="-122"/>
                  <a:ea typeface="微软雅黑" pitchFamily="34" charset="-122"/>
                </a:rPr>
                <a:t>在各方面制度更加成熟更加定型上取得明显</a:t>
              </a:r>
              <a:r>
                <a:rPr lang="zh-CN" altLang="en-US" sz="2000" dirty="0" smtClean="0">
                  <a:latin typeface="微软雅黑" pitchFamily="34" charset="-122"/>
                  <a:ea typeface="微软雅黑" pitchFamily="34" charset="-122"/>
                </a:rPr>
                <a:t>成效</a:t>
              </a:r>
              <a:endParaRPr lang="zh-CN" altLang="en-US" sz="2000" dirty="0">
                <a:latin typeface="微软雅黑" pitchFamily="34" charset="-122"/>
                <a:ea typeface="微软雅黑" pitchFamily="34" charset="-122"/>
              </a:endParaRPr>
            </a:p>
          </p:txBody>
        </p:sp>
        <p:sp>
          <p:nvSpPr>
            <p:cNvPr id="12" name="TextBox 11"/>
            <p:cNvSpPr txBox="1"/>
            <p:nvPr/>
          </p:nvSpPr>
          <p:spPr>
            <a:xfrm>
              <a:off x="4484138" y="3436394"/>
              <a:ext cx="2065778" cy="1938992"/>
            </a:xfrm>
            <a:prstGeom prst="rect">
              <a:avLst/>
            </a:prstGeom>
            <a:noFill/>
          </p:spPr>
          <p:txBody>
            <a:bodyPr wrap="square" rtlCol="0">
              <a:spAutoFit/>
            </a:bodyPr>
            <a:lstStyle/>
            <a:p>
              <a:pPr algn="ctr">
                <a:lnSpc>
                  <a:spcPct val="150000"/>
                </a:lnSpc>
              </a:pPr>
              <a:r>
                <a:rPr lang="zh-CN" altLang="en-US" sz="2000" dirty="0">
                  <a:latin typeface="微软雅黑" pitchFamily="34" charset="-122"/>
                  <a:ea typeface="微软雅黑" pitchFamily="34" charset="-122"/>
                </a:rPr>
                <a:t>各方面制度更加完善，基本实现国家治理体系和治理能力</a:t>
              </a:r>
              <a:r>
                <a:rPr lang="zh-CN" altLang="en-US" sz="2000" dirty="0" smtClean="0">
                  <a:latin typeface="微软雅黑" pitchFamily="34" charset="-122"/>
                  <a:ea typeface="微软雅黑" pitchFamily="34" charset="-122"/>
                </a:rPr>
                <a:t>现代化</a:t>
              </a:r>
              <a:endParaRPr lang="zh-CN" altLang="en-US" sz="2000" dirty="0">
                <a:latin typeface="微软雅黑" pitchFamily="34" charset="-122"/>
                <a:ea typeface="微软雅黑" pitchFamily="34" charset="-122"/>
              </a:endParaRPr>
            </a:p>
          </p:txBody>
        </p:sp>
        <p:sp>
          <p:nvSpPr>
            <p:cNvPr id="14" name="TextBox 13"/>
            <p:cNvSpPr txBox="1"/>
            <p:nvPr/>
          </p:nvSpPr>
          <p:spPr>
            <a:xfrm>
              <a:off x="7482812" y="3380363"/>
              <a:ext cx="2601859" cy="2400657"/>
            </a:xfrm>
            <a:prstGeom prst="rect">
              <a:avLst/>
            </a:prstGeom>
            <a:noFill/>
          </p:spPr>
          <p:txBody>
            <a:bodyPr wrap="square" rtlCol="0">
              <a:spAutoFit/>
            </a:bodyPr>
            <a:lstStyle/>
            <a:p>
              <a:pPr algn="just">
                <a:lnSpc>
                  <a:spcPct val="150000"/>
                </a:lnSpc>
              </a:pPr>
              <a:r>
                <a:rPr lang="zh-CN" altLang="en-US" sz="2000" dirty="0">
                  <a:latin typeface="微软雅黑" pitchFamily="34" charset="-122"/>
                  <a:ea typeface="微软雅黑" pitchFamily="34" charset="-122"/>
                </a:rPr>
                <a:t>全面实现国家治理体系和治理能力现代化，使中国特色社会主义制度更加巩固、优越性充分</a:t>
              </a:r>
              <a:r>
                <a:rPr lang="zh-CN" altLang="en-US" sz="2000" dirty="0" smtClean="0">
                  <a:latin typeface="微软雅黑" pitchFamily="34" charset="-122"/>
                  <a:ea typeface="微软雅黑" pitchFamily="34" charset="-122"/>
                </a:rPr>
                <a:t>展现</a:t>
              </a:r>
              <a:endParaRPr lang="zh-CN" altLang="en-US" sz="2000" dirty="0">
                <a:latin typeface="微软雅黑" pitchFamily="34" charset="-122"/>
                <a:ea typeface="微软雅黑" pitchFamily="34" charset="-122"/>
              </a:endParaRPr>
            </a:p>
          </p:txBody>
        </p:sp>
      </p:grpSp>
      <p:sp>
        <p:nvSpPr>
          <p:cNvPr id="17" name="圆角矩形 16"/>
          <p:cNvSpPr/>
          <p:nvPr/>
        </p:nvSpPr>
        <p:spPr>
          <a:xfrm>
            <a:off x="1296545" y="3360207"/>
            <a:ext cx="2442323" cy="1979756"/>
          </a:xfrm>
          <a:prstGeom prst="roundRect">
            <a:avLst/>
          </a:prstGeom>
          <a:noFill/>
          <a:ln w="28575">
            <a:solidFill>
              <a:srgbClr val="D0000A"/>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a:off x="4092563" y="3328628"/>
            <a:ext cx="2729903" cy="2212869"/>
          </a:xfrm>
          <a:prstGeom prst="roundRect">
            <a:avLst/>
          </a:prstGeom>
          <a:noFill/>
          <a:ln w="28575">
            <a:solidFill>
              <a:srgbClr val="D0000A"/>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7192879" y="3195334"/>
            <a:ext cx="3274012" cy="2653926"/>
          </a:xfrm>
          <a:prstGeom prst="roundRect">
            <a:avLst/>
          </a:prstGeom>
          <a:noFill/>
          <a:ln w="28575">
            <a:solidFill>
              <a:srgbClr val="D0000A"/>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3059025763"/>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29"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1702041" y="449105"/>
            <a:ext cx="3801042"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一项重大战略任务</a:t>
            </a:r>
          </a:p>
        </p:txBody>
      </p:sp>
      <p:sp>
        <p:nvSpPr>
          <p:cNvPr id="30" name="PA-102275">
            <a:extLst>
              <a:ext uri="{FF2B5EF4-FFF2-40B4-BE49-F238E27FC236}">
                <a16:creationId xmlns:a16="http://schemas.microsoft.com/office/drawing/2014/main" xmlns="" id="{9FBA9182-844A-4B1E-AAE3-2C2B7788F905}"/>
              </a:ext>
            </a:extLst>
          </p:cNvPr>
          <p:cNvSpPr/>
          <p:nvPr>
            <p:custDataLst>
              <p:tags r:id="rId2"/>
            </p:custDataLst>
          </p:nvPr>
        </p:nvSpPr>
        <p:spPr>
          <a:xfrm>
            <a:off x="2202315" y="4887655"/>
            <a:ext cx="7192857" cy="640195"/>
          </a:xfrm>
          <a:custGeom>
            <a:avLst/>
            <a:gdLst>
              <a:gd name="connsiteX0" fmla="*/ 0 w 2223821"/>
              <a:gd name="connsiteY0" fmla="*/ 0 h 1389888"/>
              <a:gd name="connsiteX1" fmla="*/ 2223821 w 2223821"/>
              <a:gd name="connsiteY1" fmla="*/ 0 h 1389888"/>
              <a:gd name="connsiteX2" fmla="*/ 2223821 w 2223821"/>
              <a:gd name="connsiteY2" fmla="*/ 1209578 h 1389888"/>
              <a:gd name="connsiteX3" fmla="*/ 1235874 w 2223821"/>
              <a:gd name="connsiteY3" fmla="*/ 1209578 h 1389888"/>
              <a:gd name="connsiteX4" fmla="*/ 1111911 w 2223821"/>
              <a:gd name="connsiteY4" fmla="*/ 1389888 h 1389888"/>
              <a:gd name="connsiteX5" fmla="*/ 987948 w 2223821"/>
              <a:gd name="connsiteY5" fmla="*/ 1209578 h 1389888"/>
              <a:gd name="connsiteX6" fmla="*/ 0 w 2223821"/>
              <a:gd name="connsiteY6" fmla="*/ 1209578 h 138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3821" h="1389888">
                <a:moveTo>
                  <a:pt x="0" y="0"/>
                </a:moveTo>
                <a:lnTo>
                  <a:pt x="2223821" y="0"/>
                </a:lnTo>
                <a:lnTo>
                  <a:pt x="2223821" y="1209578"/>
                </a:lnTo>
                <a:lnTo>
                  <a:pt x="1235874" y="1209578"/>
                </a:lnTo>
                <a:lnTo>
                  <a:pt x="1111911" y="1389888"/>
                </a:lnTo>
                <a:lnTo>
                  <a:pt x="987948" y="1209578"/>
                </a:lnTo>
                <a:lnTo>
                  <a:pt x="0" y="1209578"/>
                </a:lnTo>
                <a:close/>
              </a:path>
            </a:pathLst>
          </a:custGeom>
          <a:solidFill>
            <a:srgbClr val="D0000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defRPr/>
            </a:pPr>
            <a:r>
              <a:rPr lang="zh-CN" altLang="en-US" sz="2400" b="1" dirty="0">
                <a:solidFill>
                  <a:schemeClr val="bg1"/>
                </a:solidFill>
                <a:latin typeface="微软雅黑" pitchFamily="34" charset="-122"/>
                <a:ea typeface="微软雅黑" pitchFamily="34" charset="-122"/>
              </a:rPr>
              <a:t>十三个“坚持和完善”</a:t>
            </a:r>
            <a:endParaRPr lang="en-US" altLang="zh-CN" sz="2400" b="1" dirty="0">
              <a:solidFill>
                <a:schemeClr val="bg1"/>
              </a:solidFill>
              <a:latin typeface="微软雅黑" pitchFamily="34" charset="-122"/>
              <a:ea typeface="微软雅黑" pitchFamily="34" charset="-122"/>
            </a:endParaRPr>
          </a:p>
        </p:txBody>
      </p:sp>
      <p:sp>
        <p:nvSpPr>
          <p:cNvPr id="3" name="TextBox 2"/>
          <p:cNvSpPr txBox="1"/>
          <p:nvPr/>
        </p:nvSpPr>
        <p:spPr>
          <a:xfrm>
            <a:off x="1496856" y="1780248"/>
            <a:ext cx="9152263" cy="1107996"/>
          </a:xfrm>
          <a:prstGeom prst="rect">
            <a:avLst/>
          </a:prstGeom>
          <a:noFill/>
        </p:spPr>
        <p:txBody>
          <a:bodyPr wrap="square" rtlCol="0">
            <a:spAutoFit/>
          </a:bodyPr>
          <a:lstStyle/>
          <a:p>
            <a:pPr lvl="0" algn="ctr"/>
            <a:r>
              <a:rPr lang="zh-CN" altLang="en-US" sz="2400" dirty="0">
                <a:latin typeface="微软雅黑" pitchFamily="34" charset="-122"/>
                <a:ea typeface="微软雅黑" pitchFamily="34" charset="-122"/>
              </a:rPr>
              <a:t>坚持和完善中国特色社会主义制度、推进国家治理体系和治理能力现代化，是全党的一项重大战略任务。</a:t>
            </a:r>
            <a:endParaRPr lang="en-US" altLang="zh-CN" sz="2400" dirty="0">
              <a:latin typeface="微软雅黑" pitchFamily="34" charset="-122"/>
              <a:ea typeface="微软雅黑" pitchFamily="34" charset="-122"/>
            </a:endParaRPr>
          </a:p>
          <a:p>
            <a:endParaRPr lang="zh-CN" altLang="en-US" dirty="0"/>
          </a:p>
        </p:txBody>
      </p:sp>
      <p:sp>
        <p:nvSpPr>
          <p:cNvPr id="6" name="下箭头 5"/>
          <p:cNvSpPr/>
          <p:nvPr/>
        </p:nvSpPr>
        <p:spPr>
          <a:xfrm>
            <a:off x="4968510" y="2767476"/>
            <a:ext cx="1343277" cy="1883290"/>
          </a:xfrm>
          <a:prstGeom prst="downArrow">
            <a:avLst/>
          </a:prstGeom>
          <a:noFill/>
          <a:ln>
            <a:solidFill>
              <a:srgbClr val="D0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5444841" y="2767477"/>
            <a:ext cx="707805" cy="1754326"/>
          </a:xfrm>
          <a:prstGeom prst="rect">
            <a:avLst/>
          </a:prstGeom>
          <a:noFill/>
        </p:spPr>
        <p:txBody>
          <a:bodyPr wrap="square" rtlCol="0">
            <a:spAutoFit/>
          </a:bodyPr>
          <a:lstStyle/>
          <a:p>
            <a:r>
              <a:rPr lang="zh-CN" altLang="en-US" b="1" dirty="0">
                <a:latin typeface="黑体" pitchFamily="49" charset="-122"/>
                <a:ea typeface="黑体" pitchFamily="49" charset="-122"/>
              </a:rPr>
              <a:t>具</a:t>
            </a:r>
            <a:endParaRPr lang="en-US" altLang="zh-CN" b="1" dirty="0">
              <a:latin typeface="黑体" pitchFamily="49" charset="-122"/>
              <a:ea typeface="黑体" pitchFamily="49" charset="-122"/>
            </a:endParaRPr>
          </a:p>
          <a:p>
            <a:r>
              <a:rPr lang="zh-CN" altLang="en-US" b="1" dirty="0">
                <a:latin typeface="黑体" pitchFamily="49" charset="-122"/>
                <a:ea typeface="黑体" pitchFamily="49" charset="-122"/>
              </a:rPr>
              <a:t>体</a:t>
            </a:r>
            <a:endParaRPr lang="en-US" altLang="zh-CN" b="1" dirty="0">
              <a:latin typeface="黑体" pitchFamily="49" charset="-122"/>
              <a:ea typeface="黑体" pitchFamily="49" charset="-122"/>
            </a:endParaRPr>
          </a:p>
          <a:p>
            <a:r>
              <a:rPr lang="zh-CN" altLang="en-US" b="1" dirty="0">
                <a:latin typeface="黑体" pitchFamily="49" charset="-122"/>
                <a:ea typeface="黑体" pitchFamily="49" charset="-122"/>
              </a:rPr>
              <a:t>内</a:t>
            </a:r>
            <a:endParaRPr lang="en-US" altLang="zh-CN" b="1" dirty="0">
              <a:latin typeface="黑体" pitchFamily="49" charset="-122"/>
              <a:ea typeface="黑体" pitchFamily="49" charset="-122"/>
            </a:endParaRPr>
          </a:p>
          <a:p>
            <a:r>
              <a:rPr lang="zh-CN" altLang="en-US" b="1" dirty="0">
                <a:latin typeface="黑体" pitchFamily="49" charset="-122"/>
                <a:ea typeface="黑体" pitchFamily="49" charset="-122"/>
              </a:rPr>
              <a:t>容</a:t>
            </a:r>
            <a:endParaRPr lang="en-US" altLang="zh-CN" b="1" dirty="0">
              <a:latin typeface="黑体" pitchFamily="49" charset="-122"/>
              <a:ea typeface="黑体" pitchFamily="49" charset="-122"/>
            </a:endParaRPr>
          </a:p>
          <a:p>
            <a:r>
              <a:rPr lang="zh-CN" altLang="en-US" b="1" dirty="0">
                <a:latin typeface="黑体" pitchFamily="49" charset="-122"/>
                <a:ea typeface="黑体" pitchFamily="49" charset="-122"/>
              </a:rPr>
              <a:t>包</a:t>
            </a:r>
            <a:endParaRPr lang="en-US" altLang="zh-CN" b="1" dirty="0">
              <a:latin typeface="黑体" pitchFamily="49" charset="-122"/>
              <a:ea typeface="黑体" pitchFamily="49" charset="-122"/>
            </a:endParaRPr>
          </a:p>
          <a:p>
            <a:r>
              <a:rPr lang="zh-CN" altLang="en-US" b="1" dirty="0">
                <a:latin typeface="黑体" pitchFamily="49" charset="-122"/>
                <a:ea typeface="黑体" pitchFamily="49" charset="-122"/>
              </a:rPr>
              <a:t>括</a:t>
            </a:r>
          </a:p>
        </p:txBody>
      </p:sp>
    </p:spTree>
    <p:extLst>
      <p:ext uri="{BB962C8B-B14F-4D97-AF65-F5344CB8AC3E}">
        <p14:creationId xmlns:p14="http://schemas.microsoft.com/office/powerpoint/2010/main" xmlns="" val="2868991938"/>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grpSp>
        <p:nvGrpSpPr>
          <p:cNvPr id="3" name="组合 4"/>
          <p:cNvGrpSpPr/>
          <p:nvPr/>
        </p:nvGrpSpPr>
        <p:grpSpPr>
          <a:xfrm>
            <a:off x="4697978" y="2574660"/>
            <a:ext cx="5898396" cy="430374"/>
            <a:chOff x="553811" y="2545993"/>
            <a:chExt cx="11223505" cy="506299"/>
          </a:xfrm>
        </p:grpSpPr>
        <p:sp>
          <p:nvSpPr>
            <p:cNvPr id="6" name="矩形 5"/>
            <p:cNvSpPr/>
            <p:nvPr/>
          </p:nvSpPr>
          <p:spPr>
            <a:xfrm>
              <a:off x="929847"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建立不忘初心、牢记使命的制度</a:t>
              </a:r>
            </a:p>
          </p:txBody>
        </p:sp>
        <p:sp>
          <p:nvSpPr>
            <p:cNvPr id="7"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4" name="组合 7"/>
          <p:cNvGrpSpPr/>
          <p:nvPr/>
        </p:nvGrpSpPr>
        <p:grpSpPr>
          <a:xfrm>
            <a:off x="4691717" y="3099741"/>
            <a:ext cx="6556655" cy="469359"/>
            <a:chOff x="553811" y="2545993"/>
            <a:chExt cx="11235417" cy="552163"/>
          </a:xfrm>
        </p:grpSpPr>
        <p:sp>
          <p:nvSpPr>
            <p:cNvPr id="9" name="矩形 8"/>
            <p:cNvSpPr/>
            <p:nvPr/>
          </p:nvSpPr>
          <p:spPr>
            <a:xfrm>
              <a:off x="941759" y="2545993"/>
              <a:ext cx="10847469" cy="552163"/>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完善</a:t>
              </a:r>
              <a:r>
                <a:rPr lang="zh-CN" altLang="en-US" sz="2000" dirty="0" smtClean="0">
                  <a:latin typeface="微软雅黑" panose="020B0503020204020204" pitchFamily="34" charset="-122"/>
                  <a:ea typeface="微软雅黑" panose="020B0503020204020204" pitchFamily="34" charset="-122"/>
                </a:rPr>
                <a:t>坚定维护党中央</a:t>
              </a:r>
              <a:r>
                <a:rPr lang="zh-CN" altLang="en-US" sz="2000" dirty="0">
                  <a:latin typeface="微软雅黑" panose="020B0503020204020204" pitchFamily="34" charset="-122"/>
                  <a:ea typeface="微软雅黑" panose="020B0503020204020204" pitchFamily="34" charset="-122"/>
                </a:rPr>
                <a:t>权威和集中统一领导的各项制度</a:t>
              </a:r>
            </a:p>
          </p:txBody>
        </p:sp>
        <p:sp>
          <p:nvSpPr>
            <p:cNvPr id="10"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10"/>
          <p:cNvGrpSpPr/>
          <p:nvPr/>
        </p:nvGrpSpPr>
        <p:grpSpPr>
          <a:xfrm>
            <a:off x="4691718" y="3603802"/>
            <a:ext cx="5904656" cy="430374"/>
            <a:chOff x="553811" y="2545993"/>
            <a:chExt cx="11235417" cy="506299"/>
          </a:xfrm>
        </p:grpSpPr>
        <p:sp>
          <p:nvSpPr>
            <p:cNvPr id="12" name="矩形 11"/>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健全党的全面领导制度</a:t>
              </a:r>
            </a:p>
          </p:txBody>
        </p:sp>
        <p:sp>
          <p:nvSpPr>
            <p:cNvPr id="13"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8" name="组合 13"/>
          <p:cNvGrpSpPr/>
          <p:nvPr/>
        </p:nvGrpSpPr>
        <p:grpSpPr>
          <a:xfrm>
            <a:off x="4697978" y="4138824"/>
            <a:ext cx="5887797" cy="430374"/>
            <a:chOff x="553811" y="2545993"/>
            <a:chExt cx="11203338" cy="506299"/>
          </a:xfrm>
        </p:grpSpPr>
        <p:sp>
          <p:nvSpPr>
            <p:cNvPr id="15" name="矩形 14"/>
            <p:cNvSpPr/>
            <p:nvPr/>
          </p:nvSpPr>
          <p:spPr>
            <a:xfrm>
              <a:off x="909680"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健全为人民执政、靠人民执政各项制度</a:t>
              </a:r>
            </a:p>
          </p:txBody>
        </p:sp>
        <p:sp>
          <p:nvSpPr>
            <p:cNvPr id="16"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11" name="组合 16"/>
          <p:cNvGrpSpPr/>
          <p:nvPr/>
        </p:nvGrpSpPr>
        <p:grpSpPr>
          <a:xfrm>
            <a:off x="4691718" y="4639306"/>
            <a:ext cx="5894057" cy="430374"/>
            <a:chOff x="553811" y="2545993"/>
            <a:chExt cx="11215249" cy="506299"/>
          </a:xfrm>
        </p:grpSpPr>
        <p:sp>
          <p:nvSpPr>
            <p:cNvPr id="18" name="矩形 17"/>
            <p:cNvSpPr/>
            <p:nvPr/>
          </p:nvSpPr>
          <p:spPr>
            <a:xfrm>
              <a:off x="921591"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健全提高党的执政能力和领导水平制度</a:t>
              </a:r>
            </a:p>
          </p:txBody>
        </p:sp>
        <p:sp>
          <p:nvSpPr>
            <p:cNvPr id="19"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14" name="组合 19"/>
          <p:cNvGrpSpPr/>
          <p:nvPr/>
        </p:nvGrpSpPr>
        <p:grpSpPr>
          <a:xfrm>
            <a:off x="4691718" y="5143362"/>
            <a:ext cx="5894057" cy="430374"/>
            <a:chOff x="553811" y="2545993"/>
            <a:chExt cx="11215249" cy="506299"/>
          </a:xfrm>
        </p:grpSpPr>
        <p:sp>
          <p:nvSpPr>
            <p:cNvPr id="21" name="矩形 20"/>
            <p:cNvSpPr/>
            <p:nvPr/>
          </p:nvSpPr>
          <p:spPr>
            <a:xfrm>
              <a:off x="921591"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完善全面从严治党制度</a:t>
              </a:r>
            </a:p>
          </p:txBody>
        </p:sp>
        <p:sp>
          <p:nvSpPr>
            <p:cNvPr id="22"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
        <p:nvSpPr>
          <p:cNvPr id="26"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C00000"/>
                </a:solidFill>
                <a:latin typeface="微软雅黑" pitchFamily="34" charset="-122"/>
                <a:ea typeface="微软雅黑" pitchFamily="34" charset="-122"/>
              </a:rPr>
              <a:t>一、坚持和完善党的领导制度体系，提高党科学执政、民主执政、依法执政水平。</a:t>
            </a:r>
          </a:p>
        </p:txBody>
      </p:sp>
      <p:sp>
        <p:nvSpPr>
          <p:cNvPr id="33"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648136" y="449105"/>
            <a:ext cx="4637808"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spTree>
    <p:extLst>
      <p:ext uri="{BB962C8B-B14F-4D97-AF65-F5344CB8AC3E}">
        <p14:creationId xmlns:p14="http://schemas.microsoft.com/office/powerpoint/2010/main" xmlns="" val="623897765"/>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51"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solidFill>
                  <a:srgbClr val="C00000"/>
                </a:solidFill>
                <a:latin typeface="微软雅黑" pitchFamily="34" charset="-122"/>
                <a:ea typeface="微软雅黑" pitchFamily="34" charset="-122"/>
              </a:rPr>
              <a:t>二、坚持和完善人民当家作主制度体系，发展社会主义民主政治。</a:t>
            </a:r>
          </a:p>
        </p:txBody>
      </p:sp>
      <p:grpSp>
        <p:nvGrpSpPr>
          <p:cNvPr id="3" name="组合 52"/>
          <p:cNvGrpSpPr/>
          <p:nvPr/>
        </p:nvGrpSpPr>
        <p:grpSpPr>
          <a:xfrm>
            <a:off x="4725274" y="2861268"/>
            <a:ext cx="5898396" cy="430374"/>
            <a:chOff x="553811" y="2545993"/>
            <a:chExt cx="11223505" cy="506299"/>
          </a:xfrm>
        </p:grpSpPr>
        <p:sp>
          <p:nvSpPr>
            <p:cNvPr id="54" name="矩形 53"/>
            <p:cNvSpPr/>
            <p:nvPr/>
          </p:nvSpPr>
          <p:spPr>
            <a:xfrm>
              <a:off x="929847"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坚持和完善人民代表大会制度这一根本政治制度</a:t>
              </a:r>
            </a:p>
          </p:txBody>
        </p:sp>
        <p:sp>
          <p:nvSpPr>
            <p:cNvPr id="55"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4" name="组合 55"/>
          <p:cNvGrpSpPr/>
          <p:nvPr/>
        </p:nvGrpSpPr>
        <p:grpSpPr>
          <a:xfrm>
            <a:off x="4719013" y="3386350"/>
            <a:ext cx="6817457" cy="430374"/>
            <a:chOff x="553811" y="2545993"/>
            <a:chExt cx="11235417" cy="506300"/>
          </a:xfrm>
        </p:grpSpPr>
        <p:sp>
          <p:nvSpPr>
            <p:cNvPr id="57" name="矩形 56"/>
            <p:cNvSpPr/>
            <p:nvPr/>
          </p:nvSpPr>
          <p:spPr>
            <a:xfrm>
              <a:off x="941759" y="2545993"/>
              <a:ext cx="10847469" cy="506300"/>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坚持和完善中国共产党领导的多党合作和政治协商制度</a:t>
              </a:r>
            </a:p>
          </p:txBody>
        </p:sp>
        <p:sp>
          <p:nvSpPr>
            <p:cNvPr id="58"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58"/>
          <p:cNvGrpSpPr/>
          <p:nvPr/>
        </p:nvGrpSpPr>
        <p:grpSpPr>
          <a:xfrm>
            <a:off x="4719014" y="3890410"/>
            <a:ext cx="5904656" cy="430374"/>
            <a:chOff x="553811" y="2545993"/>
            <a:chExt cx="11235417" cy="506299"/>
          </a:xfrm>
        </p:grpSpPr>
        <p:sp>
          <p:nvSpPr>
            <p:cNvPr id="60" name="矩形 59"/>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巩固和发展最广泛的爱国统一战线</a:t>
              </a:r>
            </a:p>
          </p:txBody>
        </p:sp>
        <p:sp>
          <p:nvSpPr>
            <p:cNvPr id="61"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6" name="组合 61"/>
          <p:cNvGrpSpPr/>
          <p:nvPr/>
        </p:nvGrpSpPr>
        <p:grpSpPr>
          <a:xfrm>
            <a:off x="4725274" y="4425430"/>
            <a:ext cx="5887797" cy="469359"/>
            <a:chOff x="553811" y="2545993"/>
            <a:chExt cx="11203338" cy="552162"/>
          </a:xfrm>
        </p:grpSpPr>
        <p:sp>
          <p:nvSpPr>
            <p:cNvPr id="63" name="矩形 62"/>
            <p:cNvSpPr/>
            <p:nvPr/>
          </p:nvSpPr>
          <p:spPr>
            <a:xfrm>
              <a:off x="909680" y="2545993"/>
              <a:ext cx="10847469" cy="552162"/>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坚持和完善民族区域自治制度</a:t>
              </a:r>
            </a:p>
          </p:txBody>
        </p:sp>
        <p:sp>
          <p:nvSpPr>
            <p:cNvPr id="64"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7" name="组合 64"/>
          <p:cNvGrpSpPr/>
          <p:nvPr/>
        </p:nvGrpSpPr>
        <p:grpSpPr>
          <a:xfrm>
            <a:off x="4719014" y="4925912"/>
            <a:ext cx="5894057" cy="469359"/>
            <a:chOff x="553811" y="2545993"/>
            <a:chExt cx="11215249" cy="552162"/>
          </a:xfrm>
        </p:grpSpPr>
        <p:sp>
          <p:nvSpPr>
            <p:cNvPr id="66" name="矩形 65"/>
            <p:cNvSpPr/>
            <p:nvPr/>
          </p:nvSpPr>
          <p:spPr>
            <a:xfrm>
              <a:off x="921591" y="2545993"/>
              <a:ext cx="10847469" cy="552162"/>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健全充满活力的基层群众自治制度</a:t>
              </a:r>
            </a:p>
          </p:txBody>
        </p:sp>
        <p:sp>
          <p:nvSpPr>
            <p:cNvPr id="67"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
        <p:nvSpPr>
          <p:cNvPr id="68"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703439" y="449105"/>
            <a:ext cx="4637809"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spTree>
    <p:extLst>
      <p:ext uri="{BB962C8B-B14F-4D97-AF65-F5344CB8AC3E}">
        <p14:creationId xmlns:p14="http://schemas.microsoft.com/office/powerpoint/2010/main" xmlns="" val="2140952405"/>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51"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solidFill>
                  <a:srgbClr val="C00000"/>
                </a:solidFill>
                <a:latin typeface="微软雅黑" pitchFamily="34" charset="-122"/>
                <a:ea typeface="微软雅黑" pitchFamily="34" charset="-122"/>
              </a:rPr>
              <a:t>三、坚持和完善中国特色社会主义法治体系，提高党依法治国、依法执政能力。</a:t>
            </a:r>
          </a:p>
        </p:txBody>
      </p:sp>
      <p:grpSp>
        <p:nvGrpSpPr>
          <p:cNvPr id="3" name="组合 52"/>
          <p:cNvGrpSpPr/>
          <p:nvPr/>
        </p:nvGrpSpPr>
        <p:grpSpPr>
          <a:xfrm>
            <a:off x="4727195" y="3095273"/>
            <a:ext cx="5898396" cy="430374"/>
            <a:chOff x="553811" y="2545993"/>
            <a:chExt cx="11223505" cy="506299"/>
          </a:xfrm>
        </p:grpSpPr>
        <p:sp>
          <p:nvSpPr>
            <p:cNvPr id="54" name="矩形 53"/>
            <p:cNvSpPr/>
            <p:nvPr/>
          </p:nvSpPr>
          <p:spPr>
            <a:xfrm>
              <a:off x="929847"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健全保证宪法全面实施的体制机制</a:t>
              </a:r>
            </a:p>
          </p:txBody>
        </p:sp>
        <p:sp>
          <p:nvSpPr>
            <p:cNvPr id="55"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4" name="组合 55"/>
          <p:cNvGrpSpPr/>
          <p:nvPr/>
        </p:nvGrpSpPr>
        <p:grpSpPr>
          <a:xfrm>
            <a:off x="4720935" y="3620359"/>
            <a:ext cx="5904656" cy="430374"/>
            <a:chOff x="553811" y="2545993"/>
            <a:chExt cx="11235417" cy="506299"/>
          </a:xfrm>
        </p:grpSpPr>
        <p:sp>
          <p:nvSpPr>
            <p:cNvPr id="57" name="矩形 56"/>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完善立法体制机制</a:t>
              </a:r>
            </a:p>
          </p:txBody>
        </p:sp>
        <p:sp>
          <p:nvSpPr>
            <p:cNvPr id="58"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58"/>
          <p:cNvGrpSpPr/>
          <p:nvPr/>
        </p:nvGrpSpPr>
        <p:grpSpPr>
          <a:xfrm>
            <a:off x="4720935" y="4124415"/>
            <a:ext cx="5904656" cy="430374"/>
            <a:chOff x="553811" y="2545993"/>
            <a:chExt cx="11235417" cy="506299"/>
          </a:xfrm>
        </p:grpSpPr>
        <p:sp>
          <p:nvSpPr>
            <p:cNvPr id="60" name="矩形 59"/>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健全社会公平正义法治保障制度</a:t>
              </a:r>
            </a:p>
          </p:txBody>
        </p:sp>
        <p:sp>
          <p:nvSpPr>
            <p:cNvPr id="61"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6" name="组合 61"/>
          <p:cNvGrpSpPr/>
          <p:nvPr/>
        </p:nvGrpSpPr>
        <p:grpSpPr>
          <a:xfrm>
            <a:off x="4727195" y="4659437"/>
            <a:ext cx="5887797" cy="430374"/>
            <a:chOff x="553811" y="2545993"/>
            <a:chExt cx="11203338" cy="506299"/>
          </a:xfrm>
        </p:grpSpPr>
        <p:sp>
          <p:nvSpPr>
            <p:cNvPr id="63" name="矩形 62"/>
            <p:cNvSpPr/>
            <p:nvPr/>
          </p:nvSpPr>
          <p:spPr>
            <a:xfrm>
              <a:off x="909680"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加强对法律实施的监督</a:t>
              </a:r>
            </a:p>
          </p:txBody>
        </p:sp>
        <p:sp>
          <p:nvSpPr>
            <p:cNvPr id="64"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
        <p:nvSpPr>
          <p:cNvPr id="21"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703439" y="449105"/>
            <a:ext cx="4637809"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spTree>
    <p:extLst>
      <p:ext uri="{BB962C8B-B14F-4D97-AF65-F5344CB8AC3E}">
        <p14:creationId xmlns:p14="http://schemas.microsoft.com/office/powerpoint/2010/main" xmlns="" val="606715051"/>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51"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solidFill>
                  <a:srgbClr val="C00000"/>
                </a:solidFill>
                <a:latin typeface="微软雅黑" pitchFamily="34" charset="-122"/>
                <a:ea typeface="微软雅黑" pitchFamily="34" charset="-122"/>
              </a:rPr>
              <a:t>四、坚持和完善中国特色社会主义行政体制，构建职责明确、依法行政的政治治理体系。</a:t>
            </a:r>
          </a:p>
        </p:txBody>
      </p:sp>
      <p:grpSp>
        <p:nvGrpSpPr>
          <p:cNvPr id="3" name="组合 52"/>
          <p:cNvGrpSpPr/>
          <p:nvPr/>
        </p:nvGrpSpPr>
        <p:grpSpPr>
          <a:xfrm>
            <a:off x="4725274" y="3062961"/>
            <a:ext cx="5898396" cy="430374"/>
            <a:chOff x="553811" y="2545993"/>
            <a:chExt cx="11223505" cy="506299"/>
          </a:xfrm>
        </p:grpSpPr>
        <p:sp>
          <p:nvSpPr>
            <p:cNvPr id="54" name="矩形 53"/>
            <p:cNvSpPr/>
            <p:nvPr/>
          </p:nvSpPr>
          <p:spPr>
            <a:xfrm>
              <a:off x="929847"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完善国家行政体系</a:t>
              </a:r>
            </a:p>
          </p:txBody>
        </p:sp>
        <p:sp>
          <p:nvSpPr>
            <p:cNvPr id="55"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4" name="组合 55"/>
          <p:cNvGrpSpPr/>
          <p:nvPr/>
        </p:nvGrpSpPr>
        <p:grpSpPr>
          <a:xfrm>
            <a:off x="4719014" y="3588047"/>
            <a:ext cx="5904656" cy="430374"/>
            <a:chOff x="553811" y="2545993"/>
            <a:chExt cx="11235417" cy="506299"/>
          </a:xfrm>
        </p:grpSpPr>
        <p:sp>
          <p:nvSpPr>
            <p:cNvPr id="57" name="矩形 56"/>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优化政府职责体系</a:t>
              </a:r>
            </a:p>
          </p:txBody>
        </p:sp>
        <p:sp>
          <p:nvSpPr>
            <p:cNvPr id="58"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58"/>
          <p:cNvGrpSpPr/>
          <p:nvPr/>
        </p:nvGrpSpPr>
        <p:grpSpPr>
          <a:xfrm>
            <a:off x="4719014" y="4092103"/>
            <a:ext cx="5904656" cy="430374"/>
            <a:chOff x="553811" y="2545993"/>
            <a:chExt cx="11235417" cy="506299"/>
          </a:xfrm>
        </p:grpSpPr>
        <p:sp>
          <p:nvSpPr>
            <p:cNvPr id="60" name="矩形 59"/>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优化政府组织结构</a:t>
              </a:r>
            </a:p>
          </p:txBody>
        </p:sp>
        <p:sp>
          <p:nvSpPr>
            <p:cNvPr id="61"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6" name="组合 61"/>
          <p:cNvGrpSpPr/>
          <p:nvPr/>
        </p:nvGrpSpPr>
        <p:grpSpPr>
          <a:xfrm>
            <a:off x="4725274" y="4627125"/>
            <a:ext cx="5887797" cy="430374"/>
            <a:chOff x="553811" y="2545993"/>
            <a:chExt cx="11203338" cy="506299"/>
          </a:xfrm>
        </p:grpSpPr>
        <p:sp>
          <p:nvSpPr>
            <p:cNvPr id="63" name="矩形 62"/>
            <p:cNvSpPr/>
            <p:nvPr/>
          </p:nvSpPr>
          <p:spPr>
            <a:xfrm>
              <a:off x="909680"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健全充分发挥中央和地方两个积极性体制机制</a:t>
              </a:r>
            </a:p>
          </p:txBody>
        </p:sp>
        <p:sp>
          <p:nvSpPr>
            <p:cNvPr id="64"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
        <p:nvSpPr>
          <p:cNvPr id="18"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703439" y="449105"/>
            <a:ext cx="4637809"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spTree>
    <p:extLst>
      <p:ext uri="{BB962C8B-B14F-4D97-AF65-F5344CB8AC3E}">
        <p14:creationId xmlns:p14="http://schemas.microsoft.com/office/powerpoint/2010/main" xmlns="" val="276488275"/>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grpSp>
        <p:nvGrpSpPr>
          <p:cNvPr id="3" name="组合 4"/>
          <p:cNvGrpSpPr/>
          <p:nvPr/>
        </p:nvGrpSpPr>
        <p:grpSpPr>
          <a:xfrm>
            <a:off x="4697978" y="2779377"/>
            <a:ext cx="5898396" cy="830484"/>
            <a:chOff x="553811" y="2545993"/>
            <a:chExt cx="11223505" cy="976996"/>
          </a:xfrm>
        </p:grpSpPr>
        <p:sp>
          <p:nvSpPr>
            <p:cNvPr id="6" name="矩形 5"/>
            <p:cNvSpPr/>
            <p:nvPr/>
          </p:nvSpPr>
          <p:spPr>
            <a:xfrm>
              <a:off x="929847" y="2545993"/>
              <a:ext cx="10847469" cy="976996"/>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毫不动摇巩固和发展公有制经济，毫不动摇鼓励、支持、引导非公有制经济发展</a:t>
              </a:r>
            </a:p>
          </p:txBody>
        </p:sp>
        <p:sp>
          <p:nvSpPr>
            <p:cNvPr id="7"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4" name="组合 10"/>
          <p:cNvGrpSpPr/>
          <p:nvPr/>
        </p:nvGrpSpPr>
        <p:grpSpPr>
          <a:xfrm>
            <a:off x="4691718" y="3603802"/>
            <a:ext cx="5904656" cy="430374"/>
            <a:chOff x="553811" y="2545993"/>
            <a:chExt cx="11235417" cy="506299"/>
          </a:xfrm>
        </p:grpSpPr>
        <p:sp>
          <p:nvSpPr>
            <p:cNvPr id="12" name="矩形 11"/>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坚持按劳分配为主体、多种分配方式并存</a:t>
              </a:r>
            </a:p>
          </p:txBody>
        </p:sp>
        <p:sp>
          <p:nvSpPr>
            <p:cNvPr id="13"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13"/>
          <p:cNvGrpSpPr/>
          <p:nvPr/>
        </p:nvGrpSpPr>
        <p:grpSpPr>
          <a:xfrm>
            <a:off x="4697978" y="4138824"/>
            <a:ext cx="5887797" cy="430374"/>
            <a:chOff x="553811" y="2545993"/>
            <a:chExt cx="11203338" cy="506299"/>
          </a:xfrm>
        </p:grpSpPr>
        <p:sp>
          <p:nvSpPr>
            <p:cNvPr id="15" name="矩形 14"/>
            <p:cNvSpPr/>
            <p:nvPr/>
          </p:nvSpPr>
          <p:spPr>
            <a:xfrm>
              <a:off x="909680"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加快完善社会主义市场经济体制</a:t>
              </a:r>
            </a:p>
          </p:txBody>
        </p:sp>
        <p:sp>
          <p:nvSpPr>
            <p:cNvPr id="16"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8" name="组合 16"/>
          <p:cNvGrpSpPr/>
          <p:nvPr/>
        </p:nvGrpSpPr>
        <p:grpSpPr>
          <a:xfrm>
            <a:off x="4691718" y="4639304"/>
            <a:ext cx="5894057" cy="469359"/>
            <a:chOff x="553811" y="2545993"/>
            <a:chExt cx="11215249" cy="552162"/>
          </a:xfrm>
        </p:grpSpPr>
        <p:sp>
          <p:nvSpPr>
            <p:cNvPr id="18" name="矩形 17"/>
            <p:cNvSpPr/>
            <p:nvPr/>
          </p:nvSpPr>
          <p:spPr>
            <a:xfrm>
              <a:off x="921591" y="2545993"/>
              <a:ext cx="10847469" cy="552162"/>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完善科技创新体制机制</a:t>
              </a:r>
            </a:p>
          </p:txBody>
        </p:sp>
        <p:sp>
          <p:nvSpPr>
            <p:cNvPr id="19"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9" name="组合 19"/>
          <p:cNvGrpSpPr/>
          <p:nvPr/>
        </p:nvGrpSpPr>
        <p:grpSpPr>
          <a:xfrm>
            <a:off x="4691718" y="5143360"/>
            <a:ext cx="5894057" cy="469359"/>
            <a:chOff x="553811" y="2545993"/>
            <a:chExt cx="11215249" cy="552162"/>
          </a:xfrm>
        </p:grpSpPr>
        <p:sp>
          <p:nvSpPr>
            <p:cNvPr id="21" name="矩形 20"/>
            <p:cNvSpPr/>
            <p:nvPr/>
          </p:nvSpPr>
          <p:spPr>
            <a:xfrm>
              <a:off x="921591" y="2545993"/>
              <a:ext cx="10847469" cy="552162"/>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建设更高水平开放型经济新体制</a:t>
              </a:r>
            </a:p>
          </p:txBody>
        </p:sp>
        <p:sp>
          <p:nvSpPr>
            <p:cNvPr id="22"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
        <p:nvSpPr>
          <p:cNvPr id="26"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C00000"/>
                </a:solidFill>
                <a:latin typeface="微软雅黑" pitchFamily="34" charset="-122"/>
                <a:ea typeface="微软雅黑" pitchFamily="34" charset="-122"/>
              </a:rPr>
              <a:t>五、坚持和完善社会主义基本经济制度，</a:t>
            </a:r>
          </a:p>
          <a:p>
            <a:pPr algn="ctr"/>
            <a:r>
              <a:rPr lang="zh-CN" altLang="en-US" sz="2400" b="1" dirty="0">
                <a:solidFill>
                  <a:srgbClr val="C00000"/>
                </a:solidFill>
                <a:latin typeface="微软雅黑" pitchFamily="34" charset="-122"/>
                <a:ea typeface="微软雅黑" pitchFamily="34" charset="-122"/>
              </a:rPr>
              <a:t>推动经济高质量发展。</a:t>
            </a:r>
          </a:p>
        </p:txBody>
      </p:sp>
      <p:sp>
        <p:nvSpPr>
          <p:cNvPr id="33"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703439" y="449105"/>
            <a:ext cx="4637809"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spTree>
    <p:extLst>
      <p:ext uri="{BB962C8B-B14F-4D97-AF65-F5344CB8AC3E}">
        <p14:creationId xmlns:p14="http://schemas.microsoft.com/office/powerpoint/2010/main" xmlns="" val="1070849086"/>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grpSp>
        <p:nvGrpSpPr>
          <p:cNvPr id="3" name="组合 4"/>
          <p:cNvGrpSpPr/>
          <p:nvPr/>
        </p:nvGrpSpPr>
        <p:grpSpPr>
          <a:xfrm>
            <a:off x="4697977" y="2806672"/>
            <a:ext cx="6537869" cy="430374"/>
            <a:chOff x="553811" y="2545993"/>
            <a:chExt cx="11223505" cy="506300"/>
          </a:xfrm>
        </p:grpSpPr>
        <p:sp>
          <p:nvSpPr>
            <p:cNvPr id="6" name="矩形 5"/>
            <p:cNvSpPr/>
            <p:nvPr/>
          </p:nvSpPr>
          <p:spPr>
            <a:xfrm>
              <a:off x="929847" y="2545993"/>
              <a:ext cx="10847469" cy="506300"/>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坚持马克思主义在意识形态领域指导地位的根本制度</a:t>
              </a:r>
            </a:p>
          </p:txBody>
        </p:sp>
        <p:sp>
          <p:nvSpPr>
            <p:cNvPr id="7"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4" name="组合 7"/>
          <p:cNvGrpSpPr/>
          <p:nvPr/>
        </p:nvGrpSpPr>
        <p:grpSpPr>
          <a:xfrm>
            <a:off x="4691718" y="3331760"/>
            <a:ext cx="5904656" cy="469359"/>
            <a:chOff x="553811" y="2545993"/>
            <a:chExt cx="11235417" cy="552162"/>
          </a:xfrm>
        </p:grpSpPr>
        <p:sp>
          <p:nvSpPr>
            <p:cNvPr id="9" name="矩形 8"/>
            <p:cNvSpPr/>
            <p:nvPr/>
          </p:nvSpPr>
          <p:spPr>
            <a:xfrm>
              <a:off x="941759" y="2545993"/>
              <a:ext cx="10847469" cy="552162"/>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坚持以社会主义核心价值观引领文化建设制度</a:t>
              </a:r>
            </a:p>
          </p:txBody>
        </p:sp>
        <p:sp>
          <p:nvSpPr>
            <p:cNvPr id="10"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10"/>
          <p:cNvGrpSpPr/>
          <p:nvPr/>
        </p:nvGrpSpPr>
        <p:grpSpPr>
          <a:xfrm>
            <a:off x="4691718" y="3835816"/>
            <a:ext cx="5904656" cy="469359"/>
            <a:chOff x="553811" y="2545993"/>
            <a:chExt cx="11235417" cy="552162"/>
          </a:xfrm>
        </p:grpSpPr>
        <p:sp>
          <p:nvSpPr>
            <p:cNvPr id="12" name="矩形 11"/>
            <p:cNvSpPr/>
            <p:nvPr/>
          </p:nvSpPr>
          <p:spPr>
            <a:xfrm>
              <a:off x="941759" y="2545993"/>
              <a:ext cx="10847469" cy="552162"/>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健全人民文化权益保障制度</a:t>
              </a:r>
            </a:p>
          </p:txBody>
        </p:sp>
        <p:sp>
          <p:nvSpPr>
            <p:cNvPr id="13"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8" name="组合 13"/>
          <p:cNvGrpSpPr/>
          <p:nvPr/>
        </p:nvGrpSpPr>
        <p:grpSpPr>
          <a:xfrm>
            <a:off x="4697978" y="4370838"/>
            <a:ext cx="5887797" cy="469359"/>
            <a:chOff x="553811" y="2545993"/>
            <a:chExt cx="11203338" cy="552162"/>
          </a:xfrm>
        </p:grpSpPr>
        <p:sp>
          <p:nvSpPr>
            <p:cNvPr id="15" name="矩形 14"/>
            <p:cNvSpPr/>
            <p:nvPr/>
          </p:nvSpPr>
          <p:spPr>
            <a:xfrm>
              <a:off x="909680" y="2545993"/>
              <a:ext cx="10847469" cy="552162"/>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完善坚持正确导向的舆论引导工作机制</a:t>
              </a:r>
            </a:p>
          </p:txBody>
        </p:sp>
        <p:sp>
          <p:nvSpPr>
            <p:cNvPr id="16"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11" name="组合 16"/>
          <p:cNvGrpSpPr/>
          <p:nvPr/>
        </p:nvGrpSpPr>
        <p:grpSpPr>
          <a:xfrm>
            <a:off x="4691718" y="4871319"/>
            <a:ext cx="5894057" cy="830484"/>
            <a:chOff x="553811" y="2545993"/>
            <a:chExt cx="11215249" cy="976996"/>
          </a:xfrm>
        </p:grpSpPr>
        <p:sp>
          <p:nvSpPr>
            <p:cNvPr id="18" name="矩形 17"/>
            <p:cNvSpPr/>
            <p:nvPr/>
          </p:nvSpPr>
          <p:spPr>
            <a:xfrm>
              <a:off x="921591" y="2545993"/>
              <a:ext cx="10847469" cy="976996"/>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建立健全把社会效益放在首位、社会效益和经济效益相统一的文化创作生产体制机制</a:t>
              </a:r>
            </a:p>
          </p:txBody>
        </p:sp>
        <p:sp>
          <p:nvSpPr>
            <p:cNvPr id="19"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
        <p:nvSpPr>
          <p:cNvPr id="26"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solidFill>
                  <a:srgbClr val="C00000"/>
                </a:solidFill>
                <a:latin typeface="微软雅黑" pitchFamily="34" charset="-122"/>
                <a:ea typeface="微软雅黑" pitchFamily="34" charset="-122"/>
              </a:rPr>
              <a:t>六、坚持和完善繁荣发展社会主义先进文化的制度，巩固全体人民团结奋斗的共同思想基础。</a:t>
            </a:r>
          </a:p>
        </p:txBody>
      </p:sp>
      <p:sp>
        <p:nvSpPr>
          <p:cNvPr id="33"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703439" y="449105"/>
            <a:ext cx="4637809"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spTree>
    <p:extLst>
      <p:ext uri="{BB962C8B-B14F-4D97-AF65-F5344CB8AC3E}">
        <p14:creationId xmlns:p14="http://schemas.microsoft.com/office/powerpoint/2010/main" xmlns="" val="1070849086"/>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grpSp>
        <p:nvGrpSpPr>
          <p:cNvPr id="3" name="组合 7"/>
          <p:cNvGrpSpPr/>
          <p:nvPr/>
        </p:nvGrpSpPr>
        <p:grpSpPr>
          <a:xfrm>
            <a:off x="4681119" y="2748568"/>
            <a:ext cx="5904656" cy="430374"/>
            <a:chOff x="553811" y="2545993"/>
            <a:chExt cx="11235417" cy="506299"/>
          </a:xfrm>
        </p:grpSpPr>
        <p:sp>
          <p:nvSpPr>
            <p:cNvPr id="9" name="矩形 8"/>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健全有利于更充分更高质量就业的促进机制</a:t>
              </a:r>
            </a:p>
          </p:txBody>
        </p:sp>
        <p:sp>
          <p:nvSpPr>
            <p:cNvPr id="10"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4" name="组合 10"/>
          <p:cNvGrpSpPr/>
          <p:nvPr/>
        </p:nvGrpSpPr>
        <p:grpSpPr>
          <a:xfrm>
            <a:off x="4681119" y="3252624"/>
            <a:ext cx="5904656" cy="430374"/>
            <a:chOff x="553811" y="2545993"/>
            <a:chExt cx="11235417" cy="506299"/>
          </a:xfrm>
        </p:grpSpPr>
        <p:sp>
          <p:nvSpPr>
            <p:cNvPr id="12" name="矩形 11"/>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构建服务全民终身学习的教育体系</a:t>
              </a:r>
            </a:p>
          </p:txBody>
        </p:sp>
        <p:sp>
          <p:nvSpPr>
            <p:cNvPr id="13"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13"/>
          <p:cNvGrpSpPr/>
          <p:nvPr/>
        </p:nvGrpSpPr>
        <p:grpSpPr>
          <a:xfrm>
            <a:off x="4687379" y="3787646"/>
            <a:ext cx="5887797" cy="430374"/>
            <a:chOff x="553811" y="2545993"/>
            <a:chExt cx="11203338" cy="506299"/>
          </a:xfrm>
        </p:grpSpPr>
        <p:sp>
          <p:nvSpPr>
            <p:cNvPr id="15" name="矩形 14"/>
            <p:cNvSpPr/>
            <p:nvPr/>
          </p:nvSpPr>
          <p:spPr>
            <a:xfrm>
              <a:off x="909680"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完善覆盖全民的社会保障体系</a:t>
              </a:r>
            </a:p>
          </p:txBody>
        </p:sp>
        <p:sp>
          <p:nvSpPr>
            <p:cNvPr id="16"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6" name="组合 16"/>
          <p:cNvGrpSpPr/>
          <p:nvPr/>
        </p:nvGrpSpPr>
        <p:grpSpPr>
          <a:xfrm>
            <a:off x="4681119" y="4288128"/>
            <a:ext cx="5894057" cy="430374"/>
            <a:chOff x="553811" y="2545993"/>
            <a:chExt cx="11215249" cy="506299"/>
          </a:xfrm>
        </p:grpSpPr>
        <p:sp>
          <p:nvSpPr>
            <p:cNvPr id="18" name="矩形 17"/>
            <p:cNvSpPr/>
            <p:nvPr/>
          </p:nvSpPr>
          <p:spPr>
            <a:xfrm>
              <a:off x="921591"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强化提高人民健康水平的制度保障</a:t>
              </a:r>
            </a:p>
          </p:txBody>
        </p:sp>
        <p:sp>
          <p:nvSpPr>
            <p:cNvPr id="19"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
        <p:nvSpPr>
          <p:cNvPr id="26"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solidFill>
                  <a:srgbClr val="C00000"/>
                </a:solidFill>
                <a:latin typeface="微软雅黑" pitchFamily="34" charset="-122"/>
                <a:ea typeface="微软雅黑" pitchFamily="34" charset="-122"/>
              </a:rPr>
              <a:t>七、坚持和完善统筹城乡的民生保障制度，满足人民日益增长的美好生活需要。</a:t>
            </a:r>
          </a:p>
        </p:txBody>
      </p:sp>
      <p:sp>
        <p:nvSpPr>
          <p:cNvPr id="33"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703439" y="449105"/>
            <a:ext cx="4637809"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grpSp>
        <p:nvGrpSpPr>
          <p:cNvPr id="17" name="组合 16"/>
          <p:cNvGrpSpPr/>
          <p:nvPr/>
        </p:nvGrpSpPr>
        <p:grpSpPr>
          <a:xfrm>
            <a:off x="4681119" y="4807866"/>
            <a:ext cx="6439165" cy="469359"/>
            <a:chOff x="553811" y="2467460"/>
            <a:chExt cx="12252484" cy="552162"/>
          </a:xfrm>
        </p:grpSpPr>
        <p:sp>
          <p:nvSpPr>
            <p:cNvPr id="20" name="矩形 19"/>
            <p:cNvSpPr/>
            <p:nvPr/>
          </p:nvSpPr>
          <p:spPr>
            <a:xfrm>
              <a:off x="921591" y="2467460"/>
              <a:ext cx="11884704" cy="552162"/>
            </a:xfrm>
            <a:prstGeom prst="rect">
              <a:avLst/>
            </a:prstGeom>
          </p:spPr>
          <p:txBody>
            <a:bodyPr wrap="square" lIns="68580" tIns="34290" rIns="68580" bIns="34290">
              <a:spAutoFit/>
            </a:bodyPr>
            <a:lstStyle/>
            <a:p>
              <a:pPr algn="just">
                <a:lnSpc>
                  <a:spcPct val="130000"/>
                </a:lnSpc>
              </a:pPr>
              <a:r>
                <a:rPr lang="zh-CN" altLang="en-US" sz="2000" dirty="0" smtClean="0"/>
                <a:t>坚决打赢脱贫攻坚战，建立解决相对贫困的长效机制</a:t>
              </a:r>
              <a:endParaRPr lang="zh-CN" altLang="en-US" sz="2000" dirty="0">
                <a:latin typeface="微软雅黑" panose="020B0503020204020204" pitchFamily="34" charset="-122"/>
                <a:ea typeface="微软雅黑" panose="020B0503020204020204" pitchFamily="34" charset="-122"/>
              </a:endParaRPr>
            </a:p>
          </p:txBody>
        </p:sp>
        <p:sp>
          <p:nvSpPr>
            <p:cNvPr id="21"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Tree>
    <p:extLst>
      <p:ext uri="{BB962C8B-B14F-4D97-AF65-F5344CB8AC3E}">
        <p14:creationId xmlns:p14="http://schemas.microsoft.com/office/powerpoint/2010/main" xmlns="" val="1070849086"/>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35" name="图片 3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0" y="0"/>
            <a:ext cx="6931054" cy="2201333"/>
          </a:xfrm>
          <a:prstGeom prst="rect">
            <a:avLst/>
          </a:prstGeom>
        </p:spPr>
      </p:pic>
      <p:pic>
        <p:nvPicPr>
          <p:cNvPr id="30" name="Picture 2"/>
          <p:cNvPicPr>
            <a:picLocks noChangeAspect="1" noChangeArrowheads="1"/>
          </p:cNvPicPr>
          <p:nvPr/>
        </p:nvPicPr>
        <p:blipFill>
          <a:blip r:embed="rId5">
            <a:extLst>
              <a:ext uri="{28A0092B-C50C-407E-A947-70E740481C1C}">
                <a14:useLocalDpi xmlns:a14="http://schemas.microsoft.com/office/drawing/2010/main" xmlns="" val="0"/>
              </a:ext>
            </a:extLst>
          </a:blip>
          <a:stretch>
            <a:fillRect/>
          </a:stretch>
        </p:blipFill>
        <p:spPr bwMode="auto">
          <a:xfrm>
            <a:off x="-46772" y="141414"/>
            <a:ext cx="12204426" cy="6815458"/>
          </a:xfrm>
          <a:prstGeom prst="rect">
            <a:avLst/>
          </a:prstGeom>
          <a:noFill/>
          <a:extLst>
            <a:ext uri="{909E8E84-426E-40DD-AFC4-6F175D3DCCD1}">
              <a14:hiddenFill xmlns:a14="http://schemas.microsoft.com/office/drawing/2010/main" xmlns="">
                <a:solidFill>
                  <a:srgbClr val="FFFFFF"/>
                </a:solidFill>
              </a14:hiddenFill>
            </a:ext>
          </a:extLst>
        </p:spPr>
      </p:pic>
      <p:pic>
        <p:nvPicPr>
          <p:cNvPr id="32" name="Picture 4"/>
          <p:cNvPicPr>
            <a:picLocks noChangeAspect="1" noChangeArrowheads="1"/>
          </p:cNvPicPr>
          <p:nvPr/>
        </p:nvPicPr>
        <p:blipFill>
          <a:blip r:embed="rId6">
            <a:extLst>
              <a:ext uri="{28A0092B-C50C-407E-A947-70E740481C1C}">
                <a14:useLocalDpi xmlns:a14="http://schemas.microsoft.com/office/drawing/2010/main" xmlns="" val="0"/>
              </a:ext>
            </a:extLst>
          </a:blip>
          <a:stretch>
            <a:fillRect/>
          </a:stretch>
        </p:blipFill>
        <p:spPr bwMode="auto">
          <a:xfrm>
            <a:off x="2162260" y="1047117"/>
            <a:ext cx="1751216" cy="1071761"/>
          </a:xfrm>
          <a:prstGeom prst="rect">
            <a:avLst/>
          </a:prstGeom>
          <a:noFill/>
          <a:extLst>
            <a:ext uri="{909E8E84-426E-40DD-AFC4-6F175D3DCCD1}">
              <a14:hiddenFill xmlns:a14="http://schemas.microsoft.com/office/drawing/2010/main" xmlns="">
                <a:solidFill>
                  <a:srgbClr val="FFFFFF"/>
                </a:solidFill>
              </a14:hiddenFill>
            </a:ext>
          </a:extLst>
        </p:spPr>
      </p:pic>
      <p:pic>
        <p:nvPicPr>
          <p:cNvPr id="36" name="Picture 4"/>
          <p:cNvPicPr>
            <a:picLocks noChangeAspect="1" noChangeArrowheads="1"/>
          </p:cNvPicPr>
          <p:nvPr/>
        </p:nvPicPr>
        <p:blipFill>
          <a:blip r:embed="rId6">
            <a:extLst>
              <a:ext uri="{28A0092B-C50C-407E-A947-70E740481C1C}">
                <a14:useLocalDpi xmlns:a14="http://schemas.microsoft.com/office/drawing/2010/main" xmlns="" val="0"/>
              </a:ext>
            </a:extLst>
          </a:blip>
          <a:stretch>
            <a:fillRect/>
          </a:stretch>
        </p:blipFill>
        <p:spPr bwMode="auto">
          <a:xfrm>
            <a:off x="8413976" y="1024741"/>
            <a:ext cx="1577548" cy="1035265"/>
          </a:xfrm>
          <a:prstGeom prst="rect">
            <a:avLst/>
          </a:prstGeom>
          <a:noFill/>
          <a:extLst>
            <a:ext uri="{909E8E84-426E-40DD-AFC4-6F175D3DCCD1}">
              <a14:hiddenFill xmlns:a14="http://schemas.microsoft.com/office/drawing/2010/main" xmlns="">
                <a:solidFill>
                  <a:srgbClr val="FFFFFF"/>
                </a:solidFill>
              </a14:hiddenFill>
            </a:ext>
          </a:extLst>
        </p:spPr>
      </p:pic>
      <p:sp>
        <p:nvSpPr>
          <p:cNvPr id="37" name="矩形: 圆角 1"/>
          <p:cNvSpPr/>
          <p:nvPr/>
        </p:nvSpPr>
        <p:spPr>
          <a:xfrm>
            <a:off x="4021488" y="1340397"/>
            <a:ext cx="4176464" cy="707293"/>
          </a:xfrm>
          <a:prstGeom prst="roundRect">
            <a:avLst>
              <a:gd name="adj" fmla="val 50000"/>
            </a:avLst>
          </a:prstGeom>
          <a:solidFill>
            <a:srgbClr val="FDE9D5"/>
          </a:solidFill>
          <a:ln w="38100">
            <a:solidFill>
              <a:srgbClr val="CC0000"/>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C00000"/>
              </a:solidFill>
            </a:endParaRPr>
          </a:p>
        </p:txBody>
      </p:sp>
      <p:sp>
        <p:nvSpPr>
          <p:cNvPr id="38" name="文本框 33"/>
          <p:cNvSpPr txBox="1"/>
          <p:nvPr/>
        </p:nvSpPr>
        <p:spPr>
          <a:xfrm>
            <a:off x="4687111" y="1039578"/>
            <a:ext cx="2764567" cy="928652"/>
          </a:xfrm>
          <a:prstGeom prst="rect">
            <a:avLst/>
          </a:prstGeom>
          <a:noFill/>
        </p:spPr>
        <p:txBody>
          <a:bodyPr wrap="square" rtlCol="0">
            <a:spAutoFit/>
          </a:bodyPr>
          <a:lstStyle/>
          <a:p>
            <a:pPr algn="ctr">
              <a:lnSpc>
                <a:spcPct val="200000"/>
              </a:lnSpc>
            </a:pPr>
            <a:r>
              <a:rPr lang="zh-CN" altLang="en-US" sz="3200" b="1" dirty="0">
                <a:solidFill>
                  <a:srgbClr val="C00000"/>
                </a:solidFill>
                <a:latin typeface="微软雅黑" panose="020B0503020204020204" pitchFamily="34" charset="-122"/>
                <a:ea typeface="微软雅黑" panose="020B0503020204020204" pitchFamily="34" charset="-122"/>
              </a:rPr>
              <a:t>前言</a:t>
            </a:r>
            <a:endParaRPr lang="en-GB" altLang="zh-CN" sz="3200" b="1" dirty="0">
              <a:solidFill>
                <a:srgbClr val="C00000"/>
              </a:solidFill>
              <a:latin typeface="微软雅黑" panose="020B0503020204020204" pitchFamily="34" charset="-122"/>
              <a:ea typeface="微软雅黑" panose="020B0503020204020204" pitchFamily="34" charset="-122"/>
            </a:endParaRPr>
          </a:p>
        </p:txBody>
      </p:sp>
      <p:sp>
        <p:nvSpPr>
          <p:cNvPr id="39" name="矩形 38"/>
          <p:cNvSpPr/>
          <p:nvPr/>
        </p:nvSpPr>
        <p:spPr>
          <a:xfrm>
            <a:off x="1681254" y="2668420"/>
            <a:ext cx="8662424" cy="23837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7200" algn="just">
              <a:lnSpc>
                <a:spcPct val="150000"/>
              </a:lnSpc>
            </a:pPr>
            <a:r>
              <a:rPr lang="zh-CN" altLang="en-US" sz="2000" dirty="0" smtClean="0">
                <a:solidFill>
                  <a:schemeClr val="tx1"/>
                </a:solidFill>
                <a:latin typeface="黑体" pitchFamily="49" charset="-122"/>
                <a:ea typeface="黑体" pitchFamily="49" charset="-122"/>
              </a:rPr>
              <a:t>党的十九届四中全会是我们党站在“两个一百年”奋斗目标历史交汇点上召开的一次十分重要的会议，是在新中国成立</a:t>
            </a:r>
            <a:r>
              <a:rPr lang="en-US" altLang="zh-CN" sz="2000" dirty="0" smtClean="0">
                <a:solidFill>
                  <a:schemeClr val="tx1"/>
                </a:solidFill>
                <a:latin typeface="黑体" pitchFamily="49" charset="-122"/>
                <a:ea typeface="黑体" pitchFamily="49" charset="-122"/>
              </a:rPr>
              <a:t>70</a:t>
            </a:r>
            <a:r>
              <a:rPr lang="zh-CN" altLang="en-US" sz="2000" dirty="0" smtClean="0">
                <a:solidFill>
                  <a:schemeClr val="tx1"/>
                </a:solidFill>
                <a:latin typeface="黑体" pitchFamily="49" charset="-122"/>
                <a:ea typeface="黑体" pitchFamily="49" charset="-122"/>
              </a:rPr>
              <a:t>周年之际，我国处于中华民族伟大复兴关键时期召开的一次具有</a:t>
            </a:r>
            <a:r>
              <a:rPr lang="zh-CN" altLang="en-US" sz="2000" dirty="0" smtClean="0">
                <a:solidFill>
                  <a:srgbClr val="D0000A"/>
                </a:solidFill>
                <a:latin typeface="黑体" pitchFamily="49" charset="-122"/>
                <a:ea typeface="黑体" pitchFamily="49" charset="-122"/>
              </a:rPr>
              <a:t>开创性、里程碑意义</a:t>
            </a:r>
            <a:r>
              <a:rPr lang="zh-CN" altLang="en-US" sz="2000" dirty="0" smtClean="0">
                <a:solidFill>
                  <a:schemeClr val="tx1"/>
                </a:solidFill>
                <a:latin typeface="黑体" pitchFamily="49" charset="-122"/>
                <a:ea typeface="黑体" pitchFamily="49" charset="-122"/>
              </a:rPr>
              <a:t>的会议，深刻回答了</a:t>
            </a:r>
            <a:r>
              <a:rPr lang="zh-CN" altLang="en-US" sz="2000" dirty="0" smtClean="0">
                <a:solidFill>
                  <a:srgbClr val="D0000A"/>
                </a:solidFill>
                <a:latin typeface="黑体" pitchFamily="49" charset="-122"/>
                <a:ea typeface="黑体" pitchFamily="49" charset="-122"/>
              </a:rPr>
              <a:t>“坚持和巩固什么、完善和发展什么”</a:t>
            </a:r>
            <a:r>
              <a:rPr lang="zh-CN" altLang="en-US" sz="2000" dirty="0" smtClean="0">
                <a:solidFill>
                  <a:schemeClr val="tx1"/>
                </a:solidFill>
                <a:latin typeface="黑体" pitchFamily="49" charset="-122"/>
                <a:ea typeface="黑体" pitchFamily="49" charset="-122"/>
              </a:rPr>
              <a:t>这个重大政治问题。全会通过的</a:t>
            </a:r>
            <a:r>
              <a:rPr lang="en-US" altLang="zh-CN" sz="2000" dirty="0" smtClean="0">
                <a:solidFill>
                  <a:schemeClr val="tx1"/>
                </a:solidFill>
                <a:latin typeface="黑体" pitchFamily="49" charset="-122"/>
                <a:ea typeface="黑体" pitchFamily="49" charset="-122"/>
              </a:rPr>
              <a:t>《</a:t>
            </a:r>
            <a:r>
              <a:rPr lang="zh-CN" altLang="en-US" sz="2000" dirty="0" smtClean="0">
                <a:solidFill>
                  <a:schemeClr val="tx1"/>
                </a:solidFill>
                <a:latin typeface="黑体" pitchFamily="49" charset="-122"/>
                <a:ea typeface="黑体" pitchFamily="49" charset="-122"/>
              </a:rPr>
              <a:t>中共中央关于坚持和完善中国特色社会主义制度、推进国家治理体系和治理能力现代化若干重大问题的决定</a:t>
            </a:r>
            <a:r>
              <a:rPr lang="en-US" altLang="zh-CN" sz="2000" dirty="0" smtClean="0">
                <a:solidFill>
                  <a:schemeClr val="tx1"/>
                </a:solidFill>
                <a:latin typeface="黑体" pitchFamily="49" charset="-122"/>
                <a:ea typeface="黑体" pitchFamily="49" charset="-122"/>
              </a:rPr>
              <a:t>》</a:t>
            </a:r>
            <a:r>
              <a:rPr lang="zh-CN" altLang="en-US" sz="2000" dirty="0" smtClean="0">
                <a:solidFill>
                  <a:schemeClr val="tx1"/>
                </a:solidFill>
                <a:latin typeface="黑体" pitchFamily="49" charset="-122"/>
                <a:ea typeface="黑体" pitchFamily="49" charset="-122"/>
              </a:rPr>
              <a:t>，是新时代坚持和完善中国特色社会主义制度、推进国家治理体系和治理能力现代化的</a:t>
            </a:r>
            <a:r>
              <a:rPr lang="zh-CN" altLang="en-US" sz="2000" dirty="0" smtClean="0">
                <a:solidFill>
                  <a:srgbClr val="D0000A"/>
                </a:solidFill>
                <a:latin typeface="黑体" pitchFamily="49" charset="-122"/>
                <a:ea typeface="黑体" pitchFamily="49" charset="-122"/>
              </a:rPr>
              <a:t>政治宣言</a:t>
            </a:r>
            <a:r>
              <a:rPr lang="zh-CN" altLang="en-US" sz="2000" dirty="0" smtClean="0">
                <a:solidFill>
                  <a:schemeClr val="tx1"/>
                </a:solidFill>
                <a:latin typeface="黑体" pitchFamily="49" charset="-122"/>
                <a:ea typeface="黑体" pitchFamily="49" charset="-122"/>
              </a:rPr>
              <a:t>和</a:t>
            </a:r>
            <a:r>
              <a:rPr lang="zh-CN" altLang="en-US" sz="2000" dirty="0" smtClean="0">
                <a:solidFill>
                  <a:srgbClr val="D0000A"/>
                </a:solidFill>
                <a:latin typeface="黑体" pitchFamily="49" charset="-122"/>
                <a:ea typeface="黑体" pitchFamily="49" charset="-122"/>
              </a:rPr>
              <a:t>行动纲领</a:t>
            </a:r>
            <a:r>
              <a:rPr lang="zh-CN" altLang="en-US" sz="2000" dirty="0" smtClean="0">
                <a:solidFill>
                  <a:schemeClr val="tx1"/>
                </a:solidFill>
                <a:latin typeface="黑体" pitchFamily="49" charset="-122"/>
                <a:ea typeface="黑体" pitchFamily="49" charset="-122"/>
              </a:rPr>
              <a:t>。</a:t>
            </a:r>
            <a:endParaRPr lang="zh-CN" altLang="en-US" sz="2000" dirty="0">
              <a:solidFill>
                <a:schemeClr val="tx1"/>
              </a:solidFill>
              <a:latin typeface="黑体" pitchFamily="49" charset="-122"/>
              <a:ea typeface="黑体" pitchFamily="49" charset="-122"/>
            </a:endParaRPr>
          </a:p>
        </p:txBody>
      </p:sp>
    </p:spTree>
    <p:extLst>
      <p:ext uri="{BB962C8B-B14F-4D97-AF65-F5344CB8AC3E}">
        <p14:creationId xmlns:p14="http://schemas.microsoft.com/office/powerpoint/2010/main" xmlns="" val="3533078832"/>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grpSp>
        <p:nvGrpSpPr>
          <p:cNvPr id="3" name="组合 4"/>
          <p:cNvGrpSpPr/>
          <p:nvPr/>
        </p:nvGrpSpPr>
        <p:grpSpPr>
          <a:xfrm>
            <a:off x="4697978" y="2888564"/>
            <a:ext cx="5898396" cy="430374"/>
            <a:chOff x="553811" y="2545993"/>
            <a:chExt cx="11223505" cy="506299"/>
          </a:xfrm>
        </p:grpSpPr>
        <p:sp>
          <p:nvSpPr>
            <p:cNvPr id="6" name="矩形 5"/>
            <p:cNvSpPr/>
            <p:nvPr/>
          </p:nvSpPr>
          <p:spPr>
            <a:xfrm>
              <a:off x="929847"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完善正确处理新形势下人民内部矛盾有效机制</a:t>
              </a:r>
            </a:p>
          </p:txBody>
        </p:sp>
        <p:sp>
          <p:nvSpPr>
            <p:cNvPr id="7"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4" name="组合 7"/>
          <p:cNvGrpSpPr/>
          <p:nvPr/>
        </p:nvGrpSpPr>
        <p:grpSpPr>
          <a:xfrm>
            <a:off x="4691718" y="3413650"/>
            <a:ext cx="5904656" cy="430374"/>
            <a:chOff x="553811" y="2545993"/>
            <a:chExt cx="11235417" cy="506299"/>
          </a:xfrm>
        </p:grpSpPr>
        <p:sp>
          <p:nvSpPr>
            <p:cNvPr id="9" name="矩形 8"/>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完善社会治安防控体系</a:t>
              </a:r>
            </a:p>
          </p:txBody>
        </p:sp>
        <p:sp>
          <p:nvSpPr>
            <p:cNvPr id="10"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10"/>
          <p:cNvGrpSpPr/>
          <p:nvPr/>
        </p:nvGrpSpPr>
        <p:grpSpPr>
          <a:xfrm>
            <a:off x="4691718" y="3917704"/>
            <a:ext cx="5904656" cy="469359"/>
            <a:chOff x="553811" y="2545993"/>
            <a:chExt cx="11235417" cy="552162"/>
          </a:xfrm>
        </p:grpSpPr>
        <p:sp>
          <p:nvSpPr>
            <p:cNvPr id="12" name="矩形 11"/>
            <p:cNvSpPr/>
            <p:nvPr/>
          </p:nvSpPr>
          <p:spPr>
            <a:xfrm>
              <a:off x="941759" y="2545993"/>
              <a:ext cx="10847469" cy="552162"/>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健全公共安全体制机制</a:t>
              </a:r>
            </a:p>
          </p:txBody>
        </p:sp>
        <p:sp>
          <p:nvSpPr>
            <p:cNvPr id="13"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8" name="组合 13"/>
          <p:cNvGrpSpPr/>
          <p:nvPr/>
        </p:nvGrpSpPr>
        <p:grpSpPr>
          <a:xfrm>
            <a:off x="4697978" y="4452726"/>
            <a:ext cx="5887797" cy="469359"/>
            <a:chOff x="553811" y="2545993"/>
            <a:chExt cx="11203338" cy="552162"/>
          </a:xfrm>
        </p:grpSpPr>
        <p:sp>
          <p:nvSpPr>
            <p:cNvPr id="15" name="矩形 14"/>
            <p:cNvSpPr/>
            <p:nvPr/>
          </p:nvSpPr>
          <p:spPr>
            <a:xfrm>
              <a:off x="909680" y="2545993"/>
              <a:ext cx="10847469" cy="552162"/>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构建基层社会治理新格局</a:t>
              </a:r>
            </a:p>
          </p:txBody>
        </p:sp>
        <p:sp>
          <p:nvSpPr>
            <p:cNvPr id="16"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11" name="组合 16"/>
          <p:cNvGrpSpPr/>
          <p:nvPr/>
        </p:nvGrpSpPr>
        <p:grpSpPr>
          <a:xfrm>
            <a:off x="4691718" y="4953208"/>
            <a:ext cx="5894057" cy="469359"/>
            <a:chOff x="553811" y="2545993"/>
            <a:chExt cx="11215249" cy="552162"/>
          </a:xfrm>
        </p:grpSpPr>
        <p:sp>
          <p:nvSpPr>
            <p:cNvPr id="18" name="矩形 17"/>
            <p:cNvSpPr/>
            <p:nvPr/>
          </p:nvSpPr>
          <p:spPr>
            <a:xfrm>
              <a:off x="921591" y="2545993"/>
              <a:ext cx="10847469" cy="552162"/>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完善国家安全体系</a:t>
              </a:r>
            </a:p>
          </p:txBody>
        </p:sp>
        <p:sp>
          <p:nvSpPr>
            <p:cNvPr id="19"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
        <p:nvSpPr>
          <p:cNvPr id="26"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solidFill>
                  <a:srgbClr val="C00000"/>
                </a:solidFill>
                <a:latin typeface="微软雅黑" pitchFamily="34" charset="-122"/>
                <a:ea typeface="微软雅黑" pitchFamily="34" charset="-122"/>
              </a:rPr>
              <a:t>八、坚持和完善共建共治共享的社会治理制度，保持社会稳定、维护国家安全。</a:t>
            </a:r>
          </a:p>
        </p:txBody>
      </p:sp>
      <p:sp>
        <p:nvSpPr>
          <p:cNvPr id="33"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703439" y="449105"/>
            <a:ext cx="4637809"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spTree>
    <p:extLst>
      <p:ext uri="{BB962C8B-B14F-4D97-AF65-F5344CB8AC3E}">
        <p14:creationId xmlns:p14="http://schemas.microsoft.com/office/powerpoint/2010/main" xmlns="" val="1070849086"/>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26"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C00000"/>
                </a:solidFill>
                <a:latin typeface="微软雅黑" pitchFamily="34" charset="-122"/>
                <a:ea typeface="微软雅黑" pitchFamily="34" charset="-122"/>
              </a:rPr>
              <a:t>九、坚持和完善生态文明制度体系，促进人与自然和谐共生。</a:t>
            </a:r>
          </a:p>
        </p:txBody>
      </p:sp>
      <p:sp>
        <p:nvSpPr>
          <p:cNvPr id="33"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703439" y="449105"/>
            <a:ext cx="4637809"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grpSp>
        <p:nvGrpSpPr>
          <p:cNvPr id="3" name="组合 20"/>
          <p:cNvGrpSpPr/>
          <p:nvPr/>
        </p:nvGrpSpPr>
        <p:grpSpPr>
          <a:xfrm>
            <a:off x="4691718" y="3048594"/>
            <a:ext cx="5904656" cy="430374"/>
            <a:chOff x="553811" y="2545993"/>
            <a:chExt cx="11235417" cy="506299"/>
          </a:xfrm>
        </p:grpSpPr>
        <p:sp>
          <p:nvSpPr>
            <p:cNvPr id="22" name="矩形 21"/>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实行最严格的生态环境保护制度</a:t>
              </a:r>
            </a:p>
          </p:txBody>
        </p:sp>
        <p:sp>
          <p:nvSpPr>
            <p:cNvPr id="23"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4" name="组合 23"/>
          <p:cNvGrpSpPr/>
          <p:nvPr/>
        </p:nvGrpSpPr>
        <p:grpSpPr>
          <a:xfrm>
            <a:off x="4691718" y="3552650"/>
            <a:ext cx="5904656" cy="430374"/>
            <a:chOff x="553811" y="2545993"/>
            <a:chExt cx="11235417" cy="506299"/>
          </a:xfrm>
        </p:grpSpPr>
        <p:sp>
          <p:nvSpPr>
            <p:cNvPr id="25" name="矩形 24"/>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全面建立资源高效利用制度</a:t>
              </a:r>
            </a:p>
          </p:txBody>
        </p:sp>
        <p:sp>
          <p:nvSpPr>
            <p:cNvPr id="27"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27"/>
          <p:cNvGrpSpPr/>
          <p:nvPr/>
        </p:nvGrpSpPr>
        <p:grpSpPr>
          <a:xfrm>
            <a:off x="4697978" y="4087672"/>
            <a:ext cx="5887797" cy="430374"/>
            <a:chOff x="553811" y="2545993"/>
            <a:chExt cx="11203338" cy="506299"/>
          </a:xfrm>
        </p:grpSpPr>
        <p:sp>
          <p:nvSpPr>
            <p:cNvPr id="29" name="矩形 28"/>
            <p:cNvSpPr/>
            <p:nvPr/>
          </p:nvSpPr>
          <p:spPr>
            <a:xfrm>
              <a:off x="909680"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健全生态保护和修复制度</a:t>
              </a:r>
            </a:p>
          </p:txBody>
        </p:sp>
        <p:sp>
          <p:nvSpPr>
            <p:cNvPr id="30"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6" name="组合 30"/>
          <p:cNvGrpSpPr/>
          <p:nvPr/>
        </p:nvGrpSpPr>
        <p:grpSpPr>
          <a:xfrm>
            <a:off x="4691718" y="4588152"/>
            <a:ext cx="5894057" cy="469359"/>
            <a:chOff x="553811" y="2545993"/>
            <a:chExt cx="11215249" cy="552162"/>
          </a:xfrm>
        </p:grpSpPr>
        <p:sp>
          <p:nvSpPr>
            <p:cNvPr id="32" name="矩形 31"/>
            <p:cNvSpPr/>
            <p:nvPr/>
          </p:nvSpPr>
          <p:spPr>
            <a:xfrm>
              <a:off x="921591" y="2545993"/>
              <a:ext cx="10847469" cy="552162"/>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严明生态环境保护责任制度</a:t>
              </a:r>
            </a:p>
          </p:txBody>
        </p:sp>
        <p:sp>
          <p:nvSpPr>
            <p:cNvPr id="35"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Tree>
    <p:extLst>
      <p:ext uri="{BB962C8B-B14F-4D97-AF65-F5344CB8AC3E}">
        <p14:creationId xmlns:p14="http://schemas.microsoft.com/office/powerpoint/2010/main" xmlns="" val="1254353016"/>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26"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solidFill>
                  <a:srgbClr val="C00000"/>
                </a:solidFill>
                <a:latin typeface="微软雅黑" pitchFamily="34" charset="-122"/>
                <a:ea typeface="微软雅黑" pitchFamily="34" charset="-122"/>
              </a:rPr>
              <a:t>十、坚持和完善党对人民军队的绝对领导制度，确保人民军队忠实履行新时代使命任务。</a:t>
            </a:r>
          </a:p>
        </p:txBody>
      </p:sp>
      <p:sp>
        <p:nvSpPr>
          <p:cNvPr id="33"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703439" y="449105"/>
            <a:ext cx="4637809"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grpSp>
        <p:nvGrpSpPr>
          <p:cNvPr id="3" name="组合 20"/>
          <p:cNvGrpSpPr/>
          <p:nvPr/>
        </p:nvGrpSpPr>
        <p:grpSpPr>
          <a:xfrm>
            <a:off x="4691718" y="3304466"/>
            <a:ext cx="5904656" cy="430374"/>
            <a:chOff x="553811" y="2545993"/>
            <a:chExt cx="11235417" cy="506299"/>
          </a:xfrm>
        </p:grpSpPr>
        <p:sp>
          <p:nvSpPr>
            <p:cNvPr id="22" name="矩形 21"/>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坚持人民军队最高领导权和指挥权属于党中央</a:t>
              </a:r>
            </a:p>
          </p:txBody>
        </p:sp>
        <p:sp>
          <p:nvSpPr>
            <p:cNvPr id="23"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4" name="组合 23"/>
          <p:cNvGrpSpPr/>
          <p:nvPr/>
        </p:nvGrpSpPr>
        <p:grpSpPr>
          <a:xfrm>
            <a:off x="4691718" y="3808522"/>
            <a:ext cx="5904656" cy="430374"/>
            <a:chOff x="553811" y="2545993"/>
            <a:chExt cx="11235417" cy="506299"/>
          </a:xfrm>
        </p:grpSpPr>
        <p:sp>
          <p:nvSpPr>
            <p:cNvPr id="25" name="矩形 24"/>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健全人民军队党的建设制度体系</a:t>
              </a:r>
            </a:p>
          </p:txBody>
        </p:sp>
        <p:sp>
          <p:nvSpPr>
            <p:cNvPr id="27"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27"/>
          <p:cNvGrpSpPr/>
          <p:nvPr/>
        </p:nvGrpSpPr>
        <p:grpSpPr>
          <a:xfrm>
            <a:off x="4691717" y="4368145"/>
            <a:ext cx="5904657" cy="830484"/>
            <a:chOff x="553811" y="2545993"/>
            <a:chExt cx="11203338" cy="976996"/>
          </a:xfrm>
        </p:grpSpPr>
        <p:sp>
          <p:nvSpPr>
            <p:cNvPr id="29" name="矩形 28"/>
            <p:cNvSpPr/>
            <p:nvPr/>
          </p:nvSpPr>
          <p:spPr>
            <a:xfrm>
              <a:off x="909680" y="2545993"/>
              <a:ext cx="10847469" cy="976996"/>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把党对人民军队的绝对领导贯彻到军队建设各领域全过程</a:t>
              </a:r>
            </a:p>
          </p:txBody>
        </p:sp>
        <p:sp>
          <p:nvSpPr>
            <p:cNvPr id="30"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Tree>
    <p:extLst>
      <p:ext uri="{BB962C8B-B14F-4D97-AF65-F5344CB8AC3E}">
        <p14:creationId xmlns:p14="http://schemas.microsoft.com/office/powerpoint/2010/main" xmlns="" val="2870248537"/>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26"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solidFill>
                  <a:srgbClr val="C00000"/>
                </a:solidFill>
                <a:latin typeface="微软雅黑" pitchFamily="34" charset="-122"/>
                <a:ea typeface="微软雅黑" pitchFamily="34" charset="-122"/>
              </a:rPr>
              <a:t>十一、坚持和完善“一国两制”制度体系，推进祖国和平</a:t>
            </a:r>
            <a:r>
              <a:rPr lang="zh-CN" altLang="en-US" sz="2400" b="1" dirty="0" smtClean="0">
                <a:solidFill>
                  <a:srgbClr val="C00000"/>
                </a:solidFill>
                <a:latin typeface="微软雅黑" pitchFamily="34" charset="-122"/>
                <a:ea typeface="微软雅黑" pitchFamily="34" charset="-122"/>
              </a:rPr>
              <a:t>统一。</a:t>
            </a:r>
            <a:endParaRPr lang="zh-CN" altLang="en-US" sz="2400" b="1" dirty="0">
              <a:solidFill>
                <a:srgbClr val="C00000"/>
              </a:solidFill>
              <a:latin typeface="微软雅黑" pitchFamily="34" charset="-122"/>
              <a:ea typeface="微软雅黑" pitchFamily="34" charset="-122"/>
            </a:endParaRPr>
          </a:p>
        </p:txBody>
      </p:sp>
      <p:sp>
        <p:nvSpPr>
          <p:cNvPr id="33"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703439" y="449105"/>
            <a:ext cx="4637809"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grpSp>
        <p:nvGrpSpPr>
          <p:cNvPr id="4" name="组合 27"/>
          <p:cNvGrpSpPr/>
          <p:nvPr/>
        </p:nvGrpSpPr>
        <p:grpSpPr>
          <a:xfrm>
            <a:off x="4681119" y="2680231"/>
            <a:ext cx="5887797" cy="1230593"/>
            <a:chOff x="553811" y="2249908"/>
            <a:chExt cx="11203338" cy="1447693"/>
          </a:xfrm>
        </p:grpSpPr>
        <p:sp>
          <p:nvSpPr>
            <p:cNvPr id="29" name="矩形 28"/>
            <p:cNvSpPr/>
            <p:nvPr/>
          </p:nvSpPr>
          <p:spPr>
            <a:xfrm>
              <a:off x="909680" y="2249908"/>
              <a:ext cx="10847469" cy="1447693"/>
            </a:xfrm>
            <a:prstGeom prst="rect">
              <a:avLst/>
            </a:prstGeom>
          </p:spPr>
          <p:txBody>
            <a:bodyPr wrap="square" lIns="68580" tIns="34290" rIns="68580" bIns="34290">
              <a:spAutoFit/>
            </a:bodyPr>
            <a:lstStyle/>
            <a:p>
              <a:pPr algn="just">
                <a:lnSpc>
                  <a:spcPct val="130000"/>
                </a:lnSpc>
              </a:pPr>
              <a:r>
                <a:rPr lang="zh-CN" altLang="en-US" sz="2000" dirty="0" smtClean="0">
                  <a:latin typeface="微软雅黑" panose="020B0503020204020204" pitchFamily="34" charset="-122"/>
                  <a:ea typeface="微软雅黑" panose="020B0503020204020204" pitchFamily="34" charset="-122"/>
                </a:rPr>
                <a:t>严格依照</a:t>
              </a:r>
              <a:r>
                <a:rPr lang="zh-CN" altLang="en-US" sz="2000" dirty="0">
                  <a:latin typeface="微软雅黑" panose="020B0503020204020204" pitchFamily="34" charset="-122"/>
                  <a:ea typeface="微软雅黑" panose="020B0503020204020204" pitchFamily="34" charset="-122"/>
                </a:rPr>
                <a:t>宪法和基本法</a:t>
              </a:r>
              <a:r>
                <a:rPr lang="zh-CN" altLang="en-US" sz="2000" dirty="0" smtClean="0">
                  <a:latin typeface="微软雅黑" panose="020B0503020204020204" pitchFamily="34" charset="-122"/>
                  <a:ea typeface="微软雅黑" panose="020B0503020204020204" pitchFamily="34" charset="-122"/>
                </a:rPr>
                <a:t>对香港、澳门特别行政区实行管制</a:t>
              </a:r>
              <a:endParaRPr lang="en-US" altLang="zh-CN" sz="2000" dirty="0" smtClean="0">
                <a:latin typeface="微软雅黑" panose="020B0503020204020204" pitchFamily="34" charset="-122"/>
                <a:ea typeface="微软雅黑" panose="020B0503020204020204" pitchFamily="34" charset="-122"/>
              </a:endParaRPr>
            </a:p>
            <a:p>
              <a:pPr algn="just">
                <a:lnSpc>
                  <a:spcPct val="130000"/>
                </a:lnSpc>
              </a:pPr>
              <a:endParaRPr lang="zh-CN" altLang="en-US" sz="2000" dirty="0">
                <a:latin typeface="微软雅黑" panose="020B0503020204020204" pitchFamily="34" charset="-122"/>
                <a:ea typeface="微软雅黑" panose="020B0503020204020204" pitchFamily="34" charset="-122"/>
              </a:endParaRPr>
            </a:p>
          </p:txBody>
        </p:sp>
        <p:sp>
          <p:nvSpPr>
            <p:cNvPr id="30" name="箭头: V 形 14"/>
            <p:cNvSpPr/>
            <p:nvPr/>
          </p:nvSpPr>
          <p:spPr>
            <a:xfrm>
              <a:off x="553811" y="2375528"/>
              <a:ext cx="244802"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30"/>
          <p:cNvGrpSpPr/>
          <p:nvPr/>
        </p:nvGrpSpPr>
        <p:grpSpPr>
          <a:xfrm>
            <a:off x="4681119" y="3495582"/>
            <a:ext cx="5887797" cy="830484"/>
            <a:chOff x="565723" y="2267093"/>
            <a:chExt cx="11203337" cy="976995"/>
          </a:xfrm>
        </p:grpSpPr>
        <p:sp>
          <p:nvSpPr>
            <p:cNvPr id="32" name="矩形 31"/>
            <p:cNvSpPr/>
            <p:nvPr/>
          </p:nvSpPr>
          <p:spPr>
            <a:xfrm>
              <a:off x="921591" y="2267093"/>
              <a:ext cx="10847469" cy="976995"/>
            </a:xfrm>
            <a:prstGeom prst="rect">
              <a:avLst/>
            </a:prstGeom>
          </p:spPr>
          <p:txBody>
            <a:bodyPr wrap="square" lIns="68580" tIns="34290" rIns="68580" bIns="34290">
              <a:spAutoFit/>
            </a:bodyPr>
            <a:lstStyle/>
            <a:p>
              <a:pPr algn="just">
                <a:lnSpc>
                  <a:spcPct val="130000"/>
                </a:lnSpc>
              </a:pPr>
              <a:r>
                <a:rPr lang="zh-CN" altLang="en-US" sz="2000" dirty="0" smtClean="0"/>
                <a:t>建立健全特别行政区维护国家安全的法律制度和执行机制</a:t>
              </a:r>
              <a:endParaRPr lang="zh-CN" altLang="en-US" sz="2000" dirty="0">
                <a:latin typeface="微软雅黑" panose="020B0503020204020204" pitchFamily="34" charset="-122"/>
                <a:ea typeface="微软雅黑" panose="020B0503020204020204" pitchFamily="34" charset="-122"/>
              </a:endParaRPr>
            </a:p>
          </p:txBody>
        </p:sp>
        <p:sp>
          <p:nvSpPr>
            <p:cNvPr id="35" name="箭头: V 形 14"/>
            <p:cNvSpPr/>
            <p:nvPr/>
          </p:nvSpPr>
          <p:spPr>
            <a:xfrm>
              <a:off x="565723" y="2375528"/>
              <a:ext cx="244802"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14" name="组合 30"/>
          <p:cNvGrpSpPr/>
          <p:nvPr/>
        </p:nvGrpSpPr>
        <p:grpSpPr>
          <a:xfrm>
            <a:off x="4681119" y="4326066"/>
            <a:ext cx="5887797" cy="1630703"/>
            <a:chOff x="565723" y="2267096"/>
            <a:chExt cx="11203337" cy="1918386"/>
          </a:xfrm>
        </p:grpSpPr>
        <p:sp>
          <p:nvSpPr>
            <p:cNvPr id="15" name="矩形 14"/>
            <p:cNvSpPr/>
            <p:nvPr/>
          </p:nvSpPr>
          <p:spPr>
            <a:xfrm>
              <a:off x="921591" y="2267096"/>
              <a:ext cx="10847469" cy="1918386"/>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坚定推进祖国和平统一</a:t>
              </a:r>
              <a:r>
                <a:rPr lang="zh-CN" altLang="en-US" sz="2000" dirty="0" smtClean="0">
                  <a:latin typeface="微软雅黑" panose="020B0503020204020204" pitchFamily="34" charset="-122"/>
                  <a:ea typeface="微软雅黑" panose="020B0503020204020204" pitchFamily="34" charset="-122"/>
                </a:rPr>
                <a:t>进程，</a:t>
              </a:r>
              <a:r>
                <a:rPr lang="zh-CN" altLang="en-US" sz="2000" dirty="0" smtClean="0"/>
                <a:t>完善促进两岸交流合作、深化两岸融合发展、保障台湾同胞福祉的制度安排和政策措施</a:t>
              </a:r>
            </a:p>
            <a:p>
              <a:pPr algn="just">
                <a:lnSpc>
                  <a:spcPct val="130000"/>
                </a:lnSpc>
              </a:pPr>
              <a:endParaRPr lang="zh-CN" altLang="en-US" sz="2000" dirty="0">
                <a:latin typeface="微软雅黑" panose="020B0503020204020204" pitchFamily="34" charset="-122"/>
                <a:ea typeface="微软雅黑" panose="020B0503020204020204" pitchFamily="34" charset="-122"/>
              </a:endParaRPr>
            </a:p>
          </p:txBody>
        </p:sp>
        <p:sp>
          <p:nvSpPr>
            <p:cNvPr id="16" name="箭头: V 形 14"/>
            <p:cNvSpPr/>
            <p:nvPr/>
          </p:nvSpPr>
          <p:spPr>
            <a:xfrm>
              <a:off x="565723" y="2375527"/>
              <a:ext cx="244802"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Tree>
    <p:extLst>
      <p:ext uri="{BB962C8B-B14F-4D97-AF65-F5344CB8AC3E}">
        <p14:creationId xmlns:p14="http://schemas.microsoft.com/office/powerpoint/2010/main" xmlns="" val="2868141084"/>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26"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solidFill>
                  <a:srgbClr val="C00000"/>
                </a:solidFill>
                <a:latin typeface="微软雅黑" pitchFamily="34" charset="-122"/>
                <a:ea typeface="微软雅黑" pitchFamily="34" charset="-122"/>
              </a:rPr>
              <a:t>十二、坚持和完善独立自主的和平外交政策，推动构建人类命运共同体。</a:t>
            </a:r>
          </a:p>
        </p:txBody>
      </p:sp>
      <p:sp>
        <p:nvSpPr>
          <p:cNvPr id="33"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703439" y="449105"/>
            <a:ext cx="4637809"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grpSp>
        <p:nvGrpSpPr>
          <p:cNvPr id="3" name="组合 20"/>
          <p:cNvGrpSpPr/>
          <p:nvPr/>
        </p:nvGrpSpPr>
        <p:grpSpPr>
          <a:xfrm>
            <a:off x="4687379" y="3062041"/>
            <a:ext cx="5904656" cy="430374"/>
            <a:chOff x="553811" y="2545993"/>
            <a:chExt cx="11235417" cy="506299"/>
          </a:xfrm>
        </p:grpSpPr>
        <p:sp>
          <p:nvSpPr>
            <p:cNvPr id="22" name="矩形 21"/>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健全党对外事工作领导体制机制</a:t>
              </a:r>
            </a:p>
          </p:txBody>
        </p:sp>
        <p:sp>
          <p:nvSpPr>
            <p:cNvPr id="23"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4" name="组合 23"/>
          <p:cNvGrpSpPr/>
          <p:nvPr/>
        </p:nvGrpSpPr>
        <p:grpSpPr>
          <a:xfrm>
            <a:off x="4687379" y="3566097"/>
            <a:ext cx="5904656" cy="430374"/>
            <a:chOff x="553811" y="2545993"/>
            <a:chExt cx="11235417" cy="506299"/>
          </a:xfrm>
        </p:grpSpPr>
        <p:sp>
          <p:nvSpPr>
            <p:cNvPr id="25" name="矩形 24"/>
            <p:cNvSpPr/>
            <p:nvPr/>
          </p:nvSpPr>
          <p:spPr>
            <a:xfrm>
              <a:off x="941759"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完善全方位外交布局</a:t>
              </a:r>
            </a:p>
          </p:txBody>
        </p:sp>
        <p:sp>
          <p:nvSpPr>
            <p:cNvPr id="27"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27"/>
          <p:cNvGrpSpPr/>
          <p:nvPr/>
        </p:nvGrpSpPr>
        <p:grpSpPr>
          <a:xfrm>
            <a:off x="4693639" y="4101119"/>
            <a:ext cx="5887797" cy="430374"/>
            <a:chOff x="553811" y="2545993"/>
            <a:chExt cx="11203338" cy="506299"/>
          </a:xfrm>
        </p:grpSpPr>
        <p:sp>
          <p:nvSpPr>
            <p:cNvPr id="29" name="矩形 28"/>
            <p:cNvSpPr/>
            <p:nvPr/>
          </p:nvSpPr>
          <p:spPr>
            <a:xfrm>
              <a:off x="909680"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推进合作共赢的开放体系建设</a:t>
              </a:r>
            </a:p>
          </p:txBody>
        </p:sp>
        <p:sp>
          <p:nvSpPr>
            <p:cNvPr id="30"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6" name="组合 30"/>
          <p:cNvGrpSpPr/>
          <p:nvPr/>
        </p:nvGrpSpPr>
        <p:grpSpPr>
          <a:xfrm>
            <a:off x="4687379" y="4601601"/>
            <a:ext cx="5894057" cy="430374"/>
            <a:chOff x="553811" y="2545993"/>
            <a:chExt cx="11215249" cy="506299"/>
          </a:xfrm>
        </p:grpSpPr>
        <p:sp>
          <p:nvSpPr>
            <p:cNvPr id="32" name="矩形 31"/>
            <p:cNvSpPr/>
            <p:nvPr/>
          </p:nvSpPr>
          <p:spPr>
            <a:xfrm>
              <a:off x="921591"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积极参与全球治理体系改革和建设</a:t>
              </a:r>
            </a:p>
          </p:txBody>
        </p:sp>
        <p:sp>
          <p:nvSpPr>
            <p:cNvPr id="35"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Tree>
    <p:extLst>
      <p:ext uri="{BB962C8B-B14F-4D97-AF65-F5344CB8AC3E}">
        <p14:creationId xmlns:p14="http://schemas.microsoft.com/office/powerpoint/2010/main" xmlns="" val="1558681402"/>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26" name="PA-矩形 44">
            <a:extLst>
              <a:ext uri="{FF2B5EF4-FFF2-40B4-BE49-F238E27FC236}">
                <a16:creationId xmlns="" xmlns:a16="http://schemas.microsoft.com/office/drawing/2014/main" id="{A6873732-E1F7-44D6-B79B-5B1CDFE5AA4C}"/>
              </a:ext>
            </a:extLst>
          </p:cNvPr>
          <p:cNvSpPr>
            <a:spLocks noChangeAspect="1"/>
          </p:cNvSpPr>
          <p:nvPr>
            <p:custDataLst>
              <p:tags r:id="rId1"/>
            </p:custDataLst>
          </p:nvPr>
        </p:nvSpPr>
        <p:spPr>
          <a:xfrm>
            <a:off x="1065815" y="3112018"/>
            <a:ext cx="3051021" cy="1977793"/>
          </a:xfrm>
          <a:prstGeom prst="rect">
            <a:avLst/>
          </a:prstGeom>
          <a:noFill/>
          <a:ln w="38100">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400" b="1" dirty="0">
                <a:solidFill>
                  <a:srgbClr val="C00000"/>
                </a:solidFill>
                <a:latin typeface="微软雅黑" pitchFamily="34" charset="-122"/>
                <a:ea typeface="微软雅黑" pitchFamily="34" charset="-122"/>
              </a:rPr>
              <a:t>十三、坚持和完善党和国家监督体系，强化对权利运行的制约和监督。</a:t>
            </a:r>
          </a:p>
        </p:txBody>
      </p:sp>
      <p:sp>
        <p:nvSpPr>
          <p:cNvPr id="33" name="PA-矩形 8">
            <a:extLst>
              <a:ext uri="{FF2B5EF4-FFF2-40B4-BE49-F238E27FC236}">
                <a16:creationId xmlns="" xmlns:a16="http://schemas.microsoft.com/office/drawing/2014/main" id="{CDAFD482-8926-46A6-B736-5584203B0690}"/>
              </a:ext>
            </a:extLst>
          </p:cNvPr>
          <p:cNvSpPr/>
          <p:nvPr>
            <p:custDataLst>
              <p:tags r:id="rId2"/>
            </p:custDataLst>
          </p:nvPr>
        </p:nvSpPr>
        <p:spPr>
          <a:xfrm>
            <a:off x="1703439" y="449105"/>
            <a:ext cx="4637809" cy="584775"/>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200" b="1" dirty="0">
                <a:solidFill>
                  <a:srgbClr val="D8000A"/>
                </a:solidFill>
                <a:latin typeface="微软雅黑" pitchFamily="34" charset="-122"/>
                <a:ea typeface="微软雅黑" pitchFamily="34" charset="-122"/>
                <a:cs typeface="+mn-ea"/>
                <a:sym typeface="+mn-lt"/>
              </a:rPr>
              <a:t>十三个“坚持和完善”</a:t>
            </a:r>
          </a:p>
        </p:txBody>
      </p:sp>
      <p:grpSp>
        <p:nvGrpSpPr>
          <p:cNvPr id="3" name="组合 20"/>
          <p:cNvGrpSpPr/>
          <p:nvPr/>
        </p:nvGrpSpPr>
        <p:grpSpPr>
          <a:xfrm>
            <a:off x="4691718" y="3359058"/>
            <a:ext cx="6517056" cy="830484"/>
            <a:chOff x="553811" y="2545993"/>
            <a:chExt cx="11235417" cy="976995"/>
          </a:xfrm>
        </p:grpSpPr>
        <p:sp>
          <p:nvSpPr>
            <p:cNvPr id="22" name="矩形 21"/>
            <p:cNvSpPr/>
            <p:nvPr/>
          </p:nvSpPr>
          <p:spPr>
            <a:xfrm>
              <a:off x="941759" y="2545993"/>
              <a:ext cx="10847469" cy="976995"/>
            </a:xfrm>
            <a:prstGeom prst="rect">
              <a:avLst/>
            </a:prstGeom>
          </p:spPr>
          <p:txBody>
            <a:bodyPr wrap="square" lIns="68580" tIns="34290" rIns="68580" bIns="34290">
              <a:spAutoFit/>
            </a:bodyPr>
            <a:lstStyle/>
            <a:p>
              <a:pPr algn="just">
                <a:lnSpc>
                  <a:spcPct val="130000"/>
                </a:lnSpc>
              </a:pPr>
              <a:r>
                <a:rPr lang="zh-CN" altLang="en-US" sz="2000" dirty="0" smtClean="0">
                  <a:latin typeface="微软雅黑" panose="020B0503020204020204" pitchFamily="34" charset="-122"/>
                  <a:ea typeface="微软雅黑" panose="020B0503020204020204" pitchFamily="34" charset="-122"/>
                </a:rPr>
                <a:t>健全党统一领导、全面覆盖、权威高效的监督体系</a:t>
              </a:r>
              <a:endParaRPr lang="zh-CN" altLang="en-US" sz="2000" dirty="0">
                <a:latin typeface="微软雅黑" panose="020B0503020204020204" pitchFamily="34" charset="-122"/>
                <a:ea typeface="微软雅黑" panose="020B0503020204020204" pitchFamily="34" charset="-122"/>
              </a:endParaRPr>
            </a:p>
          </p:txBody>
        </p:sp>
        <p:sp>
          <p:nvSpPr>
            <p:cNvPr id="23"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4" name="组合 23"/>
          <p:cNvGrpSpPr/>
          <p:nvPr/>
        </p:nvGrpSpPr>
        <p:grpSpPr>
          <a:xfrm>
            <a:off x="4691718" y="3863114"/>
            <a:ext cx="6517056" cy="830484"/>
            <a:chOff x="553811" y="2545993"/>
            <a:chExt cx="11235417" cy="976995"/>
          </a:xfrm>
        </p:grpSpPr>
        <p:sp>
          <p:nvSpPr>
            <p:cNvPr id="25" name="矩形 24"/>
            <p:cNvSpPr/>
            <p:nvPr/>
          </p:nvSpPr>
          <p:spPr>
            <a:xfrm>
              <a:off x="941759" y="2545993"/>
              <a:ext cx="10847469" cy="976995"/>
            </a:xfrm>
            <a:prstGeom prst="rect">
              <a:avLst/>
            </a:prstGeom>
          </p:spPr>
          <p:txBody>
            <a:bodyPr wrap="square" lIns="68580" tIns="34290" rIns="68580" bIns="34290">
              <a:spAutoFit/>
            </a:bodyPr>
            <a:lstStyle/>
            <a:p>
              <a:pPr algn="just">
                <a:lnSpc>
                  <a:spcPct val="130000"/>
                </a:lnSpc>
              </a:pPr>
              <a:r>
                <a:rPr lang="zh-CN" altLang="en-US" sz="2000" dirty="0" smtClean="0">
                  <a:latin typeface="微软雅黑" panose="020B0503020204020204" pitchFamily="34" charset="-122"/>
                  <a:ea typeface="微软雅黑" panose="020B0503020204020204" pitchFamily="34" charset="-122"/>
                </a:rPr>
                <a:t>形成决策科学、执行坚决、监督有力的权力运行机制</a:t>
              </a:r>
              <a:endParaRPr lang="zh-CN" altLang="en-US" sz="2000" dirty="0">
                <a:latin typeface="微软雅黑" panose="020B0503020204020204" pitchFamily="34" charset="-122"/>
                <a:ea typeface="微软雅黑" panose="020B0503020204020204" pitchFamily="34" charset="-122"/>
              </a:endParaRPr>
            </a:p>
          </p:txBody>
        </p:sp>
        <p:sp>
          <p:nvSpPr>
            <p:cNvPr id="27"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grpSp>
        <p:nvGrpSpPr>
          <p:cNvPr id="5" name="组合 27"/>
          <p:cNvGrpSpPr/>
          <p:nvPr/>
        </p:nvGrpSpPr>
        <p:grpSpPr>
          <a:xfrm>
            <a:off x="4697978" y="4398136"/>
            <a:ext cx="5887797" cy="430374"/>
            <a:chOff x="553811" y="2545993"/>
            <a:chExt cx="11203338" cy="506299"/>
          </a:xfrm>
        </p:grpSpPr>
        <p:sp>
          <p:nvSpPr>
            <p:cNvPr id="29" name="矩形 28"/>
            <p:cNvSpPr/>
            <p:nvPr/>
          </p:nvSpPr>
          <p:spPr>
            <a:xfrm>
              <a:off x="909680" y="2545993"/>
              <a:ext cx="10847469" cy="506299"/>
            </a:xfrm>
            <a:prstGeom prst="rect">
              <a:avLst/>
            </a:prstGeom>
          </p:spPr>
          <p:txBody>
            <a:bodyPr wrap="square" lIns="68580" tIns="34290" rIns="68580" bIns="34290">
              <a:spAutoFit/>
            </a:bodyPr>
            <a:lstStyle/>
            <a:p>
              <a:pPr algn="just">
                <a:lnSpc>
                  <a:spcPct val="130000"/>
                </a:lnSpc>
              </a:pPr>
              <a:r>
                <a:rPr lang="zh-CN" altLang="en-US" sz="2000" dirty="0">
                  <a:latin typeface="微软雅黑" panose="020B0503020204020204" pitchFamily="34" charset="-122"/>
                  <a:ea typeface="微软雅黑" panose="020B0503020204020204" pitchFamily="34" charset="-122"/>
                </a:rPr>
                <a:t>构建一体推进不敢腐、不能腐、不想腐体制机制</a:t>
              </a:r>
            </a:p>
          </p:txBody>
        </p:sp>
        <p:sp>
          <p:nvSpPr>
            <p:cNvPr id="30" name="箭头: V 形 14"/>
            <p:cNvSpPr/>
            <p:nvPr/>
          </p:nvSpPr>
          <p:spPr>
            <a:xfrm>
              <a:off x="553811" y="2574937"/>
              <a:ext cx="244801" cy="398818"/>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000">
                <a:solidFill>
                  <a:schemeClr val="tx1"/>
                </a:solidFill>
              </a:endParaRPr>
            </a:p>
          </p:txBody>
        </p:sp>
      </p:grpSp>
    </p:spTree>
    <p:extLst>
      <p:ext uri="{BB962C8B-B14F-4D97-AF65-F5344CB8AC3E}">
        <p14:creationId xmlns:p14="http://schemas.microsoft.com/office/powerpoint/2010/main" xmlns="" val="4041910507"/>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15" name="PA-矩形 8">
            <a:extLst>
              <a:ext uri="{FF2B5EF4-FFF2-40B4-BE49-F238E27FC236}">
                <a16:creationId xmlns:a16="http://schemas.microsoft.com/office/drawing/2014/main" xmlns="" id="{FC201FC2-810A-4AE8-AE83-F76F24687274}"/>
              </a:ext>
            </a:extLst>
          </p:cNvPr>
          <p:cNvSpPr/>
          <p:nvPr>
            <p:custDataLst>
              <p:tags r:id="rId1"/>
            </p:custDataLst>
          </p:nvPr>
        </p:nvSpPr>
        <p:spPr>
          <a:xfrm>
            <a:off x="2204581" y="484851"/>
            <a:ext cx="3119978" cy="584775"/>
          </a:xfrm>
          <a:prstGeom prst="rect">
            <a:avLst/>
          </a:prstGeom>
        </p:spPr>
        <p:txBody>
          <a:bodyPr wrap="square">
            <a:spAutoFit/>
          </a:bodyPr>
          <a:lstStyle/>
          <a:p>
            <a:pPr algn="ctr"/>
            <a:r>
              <a:rPr lang="zh-CN" altLang="en-US" sz="3200" b="1" dirty="0">
                <a:solidFill>
                  <a:srgbClr val="D8000A"/>
                </a:solidFill>
                <a:latin typeface="微软雅黑" pitchFamily="34" charset="-122"/>
                <a:ea typeface="微软雅黑" pitchFamily="34" charset="-122"/>
                <a:cs typeface="+mn-ea"/>
                <a:sym typeface="+mn-lt"/>
              </a:rPr>
              <a:t>人事方面的内容</a:t>
            </a:r>
          </a:p>
        </p:txBody>
      </p:sp>
      <p:sp>
        <p:nvSpPr>
          <p:cNvPr id="16" name="Freeform 48">
            <a:extLst>
              <a:ext uri="{FF2B5EF4-FFF2-40B4-BE49-F238E27FC236}">
                <a16:creationId xmlns:a16="http://schemas.microsoft.com/office/drawing/2014/main" xmlns="" id="{87F255E8-FA39-49A8-907C-2EA3E64551C5}"/>
              </a:ext>
            </a:extLst>
          </p:cNvPr>
          <p:cNvSpPr>
            <a:spLocks noEditPoints="1"/>
          </p:cNvSpPr>
          <p:nvPr/>
        </p:nvSpPr>
        <p:spPr bwMode="auto">
          <a:xfrm>
            <a:off x="1046286" y="3083678"/>
            <a:ext cx="1441171" cy="1567420"/>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7" name="PA-文本框 33">
            <a:extLst>
              <a:ext uri="{FF2B5EF4-FFF2-40B4-BE49-F238E27FC236}">
                <a16:creationId xmlns:a16="http://schemas.microsoft.com/office/drawing/2014/main" xmlns="" id="{58A67D3F-CE2C-4C3C-9267-E42FE56AAD64}"/>
              </a:ext>
            </a:extLst>
          </p:cNvPr>
          <p:cNvSpPr txBox="1"/>
          <p:nvPr>
            <p:custDataLst>
              <p:tags r:id="rId2"/>
            </p:custDataLst>
          </p:nvPr>
        </p:nvSpPr>
        <p:spPr>
          <a:xfrm>
            <a:off x="3940840" y="3028890"/>
            <a:ext cx="7688425" cy="400110"/>
          </a:xfrm>
          <a:prstGeom prst="rect">
            <a:avLst/>
          </a:prstGeom>
          <a:noFill/>
        </p:spPr>
        <p:txBody>
          <a:bodyPr wrap="square" rtlCol="0">
            <a:spAutoFit/>
          </a:bodyPr>
          <a:lstStyle/>
          <a:p>
            <a:r>
              <a:rPr lang="zh-CN" altLang="en-US" sz="2000" dirty="0">
                <a:latin typeface="微软雅黑" pitchFamily="34" charset="-122"/>
                <a:ea typeface="微软雅黑" pitchFamily="34" charset="-122"/>
              </a:rPr>
              <a:t>递补中央委员会候补委员马正武、马伟明同志为中央委员会委员。</a:t>
            </a:r>
            <a:endParaRPr lang="en-US" altLang="zh-CN" sz="2000" dirty="0">
              <a:latin typeface="微软雅黑" pitchFamily="34" charset="-122"/>
              <a:ea typeface="微软雅黑" pitchFamily="34" charset="-122"/>
            </a:endParaRPr>
          </a:p>
        </p:txBody>
      </p:sp>
      <p:sp>
        <p:nvSpPr>
          <p:cNvPr id="18" name="PA-文本框 33">
            <a:extLst>
              <a:ext uri="{FF2B5EF4-FFF2-40B4-BE49-F238E27FC236}">
                <a16:creationId xmlns:a16="http://schemas.microsoft.com/office/drawing/2014/main" xmlns="" id="{9D97FC5F-2FB4-4639-8461-EB0736202603}"/>
              </a:ext>
            </a:extLst>
          </p:cNvPr>
          <p:cNvSpPr txBox="1"/>
          <p:nvPr>
            <p:custDataLst>
              <p:tags r:id="rId3"/>
            </p:custDataLst>
          </p:nvPr>
        </p:nvSpPr>
        <p:spPr>
          <a:xfrm>
            <a:off x="3940840" y="4278370"/>
            <a:ext cx="7688425" cy="400110"/>
          </a:xfrm>
          <a:prstGeom prst="rect">
            <a:avLst/>
          </a:prstGeom>
          <a:noFill/>
        </p:spPr>
        <p:txBody>
          <a:bodyPr wrap="square" rtlCol="0">
            <a:spAutoFit/>
          </a:bodyPr>
          <a:lstStyle/>
          <a:p>
            <a:r>
              <a:rPr lang="zh-CN" altLang="en-US" sz="2000" dirty="0">
                <a:latin typeface="微软雅黑" pitchFamily="34" charset="-122"/>
                <a:ea typeface="微软雅黑" pitchFamily="34" charset="-122"/>
              </a:rPr>
              <a:t>确认中央政治局之前作出的给予刘士余同志留党察看二年的处分。</a:t>
            </a:r>
            <a:endParaRPr lang="en-US" altLang="zh-CN" sz="2000" dirty="0">
              <a:latin typeface="微软雅黑" pitchFamily="34" charset="-122"/>
              <a:ea typeface="微软雅黑" pitchFamily="34" charset="-122"/>
            </a:endParaRPr>
          </a:p>
        </p:txBody>
      </p:sp>
      <p:grpSp>
        <p:nvGrpSpPr>
          <p:cNvPr id="32" name="组合 31">
            <a:extLst>
              <a:ext uri="{FF2B5EF4-FFF2-40B4-BE49-F238E27FC236}">
                <a16:creationId xmlns:a16="http://schemas.microsoft.com/office/drawing/2014/main" xmlns="" id="{E95481C0-015A-40DB-85CA-1508A24C4BF5}"/>
              </a:ext>
            </a:extLst>
          </p:cNvPr>
          <p:cNvGrpSpPr/>
          <p:nvPr/>
        </p:nvGrpSpPr>
        <p:grpSpPr>
          <a:xfrm>
            <a:off x="3024622" y="2795902"/>
            <a:ext cx="778857" cy="776343"/>
            <a:chOff x="6462235" y="1620217"/>
            <a:chExt cx="1872944" cy="1866900"/>
          </a:xfrm>
          <a:noFill/>
        </p:grpSpPr>
        <p:sp>
          <p:nvSpPr>
            <p:cNvPr id="35" name="任意多边形 30">
              <a:extLst>
                <a:ext uri="{FF2B5EF4-FFF2-40B4-BE49-F238E27FC236}">
                  <a16:creationId xmlns:a16="http://schemas.microsoft.com/office/drawing/2014/main" xmlns="" id="{CFFD9D63-DA1E-4DEF-A9A9-1F00D234BD79}"/>
                </a:ext>
              </a:extLst>
            </p:cNvPr>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D0000A"/>
            </a:solidFill>
            <a:ln w="22225">
              <a:solidFill>
                <a:srgbClr val="D0000A"/>
              </a:solid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36" name="椭圆 35">
              <a:extLst>
                <a:ext uri="{FF2B5EF4-FFF2-40B4-BE49-F238E27FC236}">
                  <a16:creationId xmlns:a16="http://schemas.microsoft.com/office/drawing/2014/main" xmlns="" id="{CC8C78ED-BFEB-4290-85A8-06E5DD3EE65E}"/>
                </a:ext>
              </a:extLst>
            </p:cNvPr>
            <p:cNvSpPr/>
            <p:nvPr/>
          </p:nvSpPr>
          <p:spPr>
            <a:xfrm>
              <a:off x="6468279" y="1620217"/>
              <a:ext cx="1866900" cy="1866900"/>
            </a:xfrm>
            <a:prstGeom prst="ellipse">
              <a:avLst/>
            </a:prstGeom>
            <a:grpFill/>
            <a:ln w="19050">
              <a:solidFill>
                <a:srgbClr val="D0000A"/>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37" name="椭圆 36">
              <a:extLst>
                <a:ext uri="{FF2B5EF4-FFF2-40B4-BE49-F238E27FC236}">
                  <a16:creationId xmlns:a16="http://schemas.microsoft.com/office/drawing/2014/main" xmlns="" id="{2D5E8ADD-A3B3-405C-80E3-AD856FACE96F}"/>
                </a:ext>
              </a:extLst>
            </p:cNvPr>
            <p:cNvSpPr/>
            <p:nvPr/>
          </p:nvSpPr>
          <p:spPr>
            <a:xfrm>
              <a:off x="6622297" y="1782251"/>
              <a:ext cx="1546776" cy="1546776"/>
            </a:xfrm>
            <a:prstGeom prst="ellipse">
              <a:avLst/>
            </a:prstGeom>
            <a:grpFill/>
            <a:ln w="19050">
              <a:solidFill>
                <a:srgbClr val="D0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3" name="文本框 12">
            <a:extLst>
              <a:ext uri="{FF2B5EF4-FFF2-40B4-BE49-F238E27FC236}">
                <a16:creationId xmlns:a16="http://schemas.microsoft.com/office/drawing/2014/main" xmlns="" id="{24435C17-4C89-4342-B868-44723C61541B}"/>
              </a:ext>
            </a:extLst>
          </p:cNvPr>
          <p:cNvSpPr txBox="1"/>
          <p:nvPr/>
        </p:nvSpPr>
        <p:spPr>
          <a:xfrm>
            <a:off x="3169085" y="2873731"/>
            <a:ext cx="408134" cy="646331"/>
          </a:xfrm>
          <a:prstGeom prst="rect">
            <a:avLst/>
          </a:prstGeom>
          <a:noFill/>
        </p:spPr>
        <p:txBody>
          <a:bodyPr wrap="square" rtlCol="0">
            <a:spAutoFit/>
          </a:bodyPr>
          <a:lstStyle/>
          <a:p>
            <a:r>
              <a:rPr lang="en-US" altLang="zh-CN" sz="3600" b="1" dirty="0">
                <a:solidFill>
                  <a:srgbClr val="D0000A"/>
                </a:solidFill>
                <a:latin typeface="微软雅黑" panose="020B0503020204020204" pitchFamily="34" charset="-122"/>
                <a:ea typeface="微软雅黑" panose="020B0503020204020204" pitchFamily="34" charset="-122"/>
              </a:rPr>
              <a:t>1</a:t>
            </a:r>
            <a:endParaRPr lang="zh-CN" altLang="en-US" sz="3600" b="1" dirty="0">
              <a:solidFill>
                <a:srgbClr val="D0000A"/>
              </a:solidFill>
              <a:latin typeface="微软雅黑" panose="020B0503020204020204" pitchFamily="34" charset="-122"/>
              <a:ea typeface="微软雅黑" panose="020B0503020204020204" pitchFamily="34" charset="-122"/>
            </a:endParaRPr>
          </a:p>
        </p:txBody>
      </p:sp>
      <p:grpSp>
        <p:nvGrpSpPr>
          <p:cNvPr id="39" name="组合 38">
            <a:extLst>
              <a:ext uri="{FF2B5EF4-FFF2-40B4-BE49-F238E27FC236}">
                <a16:creationId xmlns:a16="http://schemas.microsoft.com/office/drawing/2014/main" xmlns="" id="{27C52F7D-B1B2-499E-8DE7-F41364670D3E}"/>
              </a:ext>
            </a:extLst>
          </p:cNvPr>
          <p:cNvGrpSpPr/>
          <p:nvPr/>
        </p:nvGrpSpPr>
        <p:grpSpPr>
          <a:xfrm>
            <a:off x="3026710" y="4025539"/>
            <a:ext cx="776769" cy="774262"/>
            <a:chOff x="6462235" y="1620217"/>
            <a:chExt cx="1872944" cy="1866900"/>
          </a:xfrm>
          <a:noFill/>
        </p:grpSpPr>
        <p:sp>
          <p:nvSpPr>
            <p:cNvPr id="40" name="任意多边形 30">
              <a:extLst>
                <a:ext uri="{FF2B5EF4-FFF2-40B4-BE49-F238E27FC236}">
                  <a16:creationId xmlns:a16="http://schemas.microsoft.com/office/drawing/2014/main" xmlns="" id="{9BC9936D-D3E9-419E-BAE9-76DC32403B11}"/>
                </a:ext>
              </a:extLst>
            </p:cNvPr>
            <p:cNvSpPr/>
            <p:nvPr/>
          </p:nvSpPr>
          <p:spPr>
            <a:xfrm>
              <a:off x="6462235" y="1620217"/>
              <a:ext cx="1866900" cy="1866900"/>
            </a:xfrm>
            <a:custGeom>
              <a:avLst/>
              <a:gdLst>
                <a:gd name="connsiteX0" fmla="*/ 933450 w 1866900"/>
                <a:gd name="connsiteY0" fmla="*/ 160062 h 1866900"/>
                <a:gd name="connsiteX1" fmla="*/ 160062 w 1866900"/>
                <a:gd name="connsiteY1" fmla="*/ 933450 h 1866900"/>
                <a:gd name="connsiteX2" fmla="*/ 933450 w 1866900"/>
                <a:gd name="connsiteY2" fmla="*/ 1706838 h 1866900"/>
                <a:gd name="connsiteX3" fmla="*/ 1706838 w 1866900"/>
                <a:gd name="connsiteY3" fmla="*/ 933450 h 1866900"/>
                <a:gd name="connsiteX4" fmla="*/ 933450 w 1866900"/>
                <a:gd name="connsiteY4" fmla="*/ 160062 h 1866900"/>
                <a:gd name="connsiteX5" fmla="*/ 933450 w 1866900"/>
                <a:gd name="connsiteY5" fmla="*/ 0 h 1866900"/>
                <a:gd name="connsiteX6" fmla="*/ 1866900 w 1866900"/>
                <a:gd name="connsiteY6" fmla="*/ 933450 h 1866900"/>
                <a:gd name="connsiteX7" fmla="*/ 933450 w 1866900"/>
                <a:gd name="connsiteY7" fmla="*/ 1866900 h 1866900"/>
                <a:gd name="connsiteX8" fmla="*/ 0 w 1866900"/>
                <a:gd name="connsiteY8" fmla="*/ 933450 h 1866900"/>
                <a:gd name="connsiteX9" fmla="*/ 933450 w 1866900"/>
                <a:gd name="connsiteY9" fmla="*/ 0 h 1866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66900" h="1866900">
                  <a:moveTo>
                    <a:pt x="933450" y="160062"/>
                  </a:moveTo>
                  <a:cubicBezTo>
                    <a:pt x="506320" y="160062"/>
                    <a:pt x="160062" y="506320"/>
                    <a:pt x="160062" y="933450"/>
                  </a:cubicBezTo>
                  <a:cubicBezTo>
                    <a:pt x="160062" y="1360580"/>
                    <a:pt x="506320" y="1706838"/>
                    <a:pt x="933450" y="1706838"/>
                  </a:cubicBezTo>
                  <a:cubicBezTo>
                    <a:pt x="1360580" y="1706838"/>
                    <a:pt x="1706838" y="1360580"/>
                    <a:pt x="1706838" y="933450"/>
                  </a:cubicBezTo>
                  <a:cubicBezTo>
                    <a:pt x="1706838" y="506320"/>
                    <a:pt x="1360580" y="160062"/>
                    <a:pt x="933450" y="160062"/>
                  </a:cubicBezTo>
                  <a:close/>
                  <a:moveTo>
                    <a:pt x="933450" y="0"/>
                  </a:moveTo>
                  <a:cubicBezTo>
                    <a:pt x="1448980" y="0"/>
                    <a:pt x="1866900" y="417920"/>
                    <a:pt x="1866900" y="933450"/>
                  </a:cubicBezTo>
                  <a:cubicBezTo>
                    <a:pt x="1866900" y="1448980"/>
                    <a:pt x="1448980" y="1866900"/>
                    <a:pt x="933450" y="1866900"/>
                  </a:cubicBezTo>
                  <a:cubicBezTo>
                    <a:pt x="417920" y="1866900"/>
                    <a:pt x="0" y="1448980"/>
                    <a:pt x="0" y="933450"/>
                  </a:cubicBezTo>
                  <a:cubicBezTo>
                    <a:pt x="0" y="417920"/>
                    <a:pt x="417920" y="0"/>
                    <a:pt x="933450" y="0"/>
                  </a:cubicBezTo>
                  <a:close/>
                </a:path>
              </a:pathLst>
            </a:custGeom>
            <a:solidFill>
              <a:srgbClr val="D0000A"/>
            </a:solidFill>
            <a:ln w="22225">
              <a:solidFill>
                <a:srgbClr val="D0000A"/>
              </a:solidFill>
            </a:ln>
            <a:effectLst>
              <a:outerShdw blurRad="63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cs typeface="+mn-ea"/>
                <a:sym typeface="+mn-lt"/>
              </a:endParaRPr>
            </a:p>
          </p:txBody>
        </p:sp>
        <p:sp>
          <p:nvSpPr>
            <p:cNvPr id="41" name="椭圆 40">
              <a:extLst>
                <a:ext uri="{FF2B5EF4-FFF2-40B4-BE49-F238E27FC236}">
                  <a16:creationId xmlns:a16="http://schemas.microsoft.com/office/drawing/2014/main" xmlns="" id="{6E1BBD0C-3505-4DEF-BE90-E80E02EECD7F}"/>
                </a:ext>
              </a:extLst>
            </p:cNvPr>
            <p:cNvSpPr/>
            <p:nvPr/>
          </p:nvSpPr>
          <p:spPr>
            <a:xfrm>
              <a:off x="6468279" y="1620217"/>
              <a:ext cx="1866900" cy="1866900"/>
            </a:xfrm>
            <a:prstGeom prst="ellipse">
              <a:avLst/>
            </a:prstGeom>
            <a:grpFill/>
            <a:ln w="19050">
              <a:solidFill>
                <a:srgbClr val="D0000A"/>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42" name="椭圆 41">
              <a:extLst>
                <a:ext uri="{FF2B5EF4-FFF2-40B4-BE49-F238E27FC236}">
                  <a16:creationId xmlns:a16="http://schemas.microsoft.com/office/drawing/2014/main" xmlns="" id="{8EDFA911-F057-4C02-A9E8-28A1D86CFCAD}"/>
                </a:ext>
              </a:extLst>
            </p:cNvPr>
            <p:cNvSpPr/>
            <p:nvPr/>
          </p:nvSpPr>
          <p:spPr>
            <a:xfrm>
              <a:off x="6622297" y="1782251"/>
              <a:ext cx="1546776" cy="1546776"/>
            </a:xfrm>
            <a:prstGeom prst="ellipse">
              <a:avLst/>
            </a:prstGeom>
            <a:grpFill/>
            <a:ln w="19050">
              <a:solidFill>
                <a:srgbClr val="D0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43" name="文本框 42">
            <a:extLst>
              <a:ext uri="{FF2B5EF4-FFF2-40B4-BE49-F238E27FC236}">
                <a16:creationId xmlns:a16="http://schemas.microsoft.com/office/drawing/2014/main" xmlns="" id="{A721A089-4AFB-42A8-9D79-7E103D1D64BA}"/>
              </a:ext>
            </a:extLst>
          </p:cNvPr>
          <p:cNvSpPr txBox="1"/>
          <p:nvPr/>
        </p:nvSpPr>
        <p:spPr>
          <a:xfrm>
            <a:off x="3171173" y="4103367"/>
            <a:ext cx="408134" cy="646331"/>
          </a:xfrm>
          <a:prstGeom prst="rect">
            <a:avLst/>
          </a:prstGeom>
          <a:noFill/>
        </p:spPr>
        <p:txBody>
          <a:bodyPr wrap="square" rtlCol="0">
            <a:spAutoFit/>
          </a:bodyPr>
          <a:lstStyle/>
          <a:p>
            <a:r>
              <a:rPr lang="en-US" altLang="zh-CN" sz="3600" b="1" dirty="0">
                <a:solidFill>
                  <a:srgbClr val="D0000A"/>
                </a:solidFill>
                <a:latin typeface="微软雅黑" panose="020B0503020204020204" pitchFamily="34" charset="-122"/>
                <a:ea typeface="微软雅黑" panose="020B0503020204020204" pitchFamily="34" charset="-122"/>
              </a:rPr>
              <a:t>2</a:t>
            </a:r>
            <a:endParaRPr lang="zh-CN" altLang="en-US" sz="3600" b="1" dirty="0">
              <a:solidFill>
                <a:srgbClr val="D0000A"/>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864710722"/>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2017137" y="570663"/>
            <a:ext cx="5628464" cy="523220"/>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2800" b="1" dirty="0">
                <a:solidFill>
                  <a:srgbClr val="D8000A"/>
                </a:solidFill>
                <a:latin typeface="微软雅黑" pitchFamily="34" charset="-122"/>
                <a:ea typeface="微软雅黑" pitchFamily="34" charset="-122"/>
                <a:cs typeface="+mn-ea"/>
                <a:sym typeface="+mn-lt"/>
              </a:rPr>
              <a:t>核心剖析：出现</a:t>
            </a:r>
            <a:r>
              <a:rPr lang="en-US" altLang="zh-CN" sz="2800" b="1" dirty="0">
                <a:solidFill>
                  <a:srgbClr val="D8000A"/>
                </a:solidFill>
                <a:latin typeface="微软雅黑" pitchFamily="34" charset="-122"/>
                <a:ea typeface="微软雅黑" pitchFamily="34" charset="-122"/>
                <a:cs typeface="+mn-ea"/>
                <a:sym typeface="+mn-lt"/>
              </a:rPr>
              <a:t>77</a:t>
            </a:r>
            <a:r>
              <a:rPr lang="zh-CN" altLang="en-US" sz="2800" b="1" dirty="0">
                <a:solidFill>
                  <a:srgbClr val="D8000A"/>
                </a:solidFill>
                <a:latin typeface="微软雅黑" pitchFamily="34" charset="-122"/>
                <a:ea typeface="微软雅黑" pitchFamily="34" charset="-122"/>
                <a:cs typeface="+mn-ea"/>
                <a:sym typeface="+mn-lt"/>
              </a:rPr>
              <a:t>次的“制度”</a:t>
            </a:r>
          </a:p>
        </p:txBody>
      </p:sp>
      <p:pic>
        <p:nvPicPr>
          <p:cNvPr id="1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flipH="1">
            <a:off x="-240290" y="4146146"/>
            <a:ext cx="4507129" cy="2869896"/>
          </a:xfrm>
          <a:prstGeom prst="rect">
            <a:avLst/>
          </a:prstGeom>
          <a:noFill/>
          <a:extLst>
            <a:ext uri="{909E8E84-426E-40DD-AFC4-6F175D3DCCD1}">
              <a14:hiddenFill xmlns:a14="http://schemas.microsoft.com/office/drawing/2010/main" xmlns="">
                <a:solidFill>
                  <a:srgbClr val="FFFFFF"/>
                </a:solidFill>
              </a14:hiddenFill>
            </a:ext>
          </a:extLst>
        </p:spPr>
      </p:pic>
      <p:sp>
        <p:nvSpPr>
          <p:cNvPr id="3" name="TextBox 2"/>
          <p:cNvSpPr txBox="1"/>
          <p:nvPr/>
        </p:nvSpPr>
        <p:spPr>
          <a:xfrm>
            <a:off x="3466913" y="1893536"/>
            <a:ext cx="7109036" cy="3600986"/>
          </a:xfrm>
          <a:prstGeom prst="rect">
            <a:avLst/>
          </a:prstGeom>
          <a:noFill/>
        </p:spPr>
        <p:txBody>
          <a:bodyPr wrap="square" rtlCol="0">
            <a:spAutoFit/>
          </a:bodyPr>
          <a:lstStyle/>
          <a:p>
            <a:pPr>
              <a:lnSpc>
                <a:spcPct val="150000"/>
              </a:lnSpc>
            </a:pPr>
            <a:r>
              <a:rPr lang="zh-CN" altLang="en-US" dirty="0">
                <a:solidFill>
                  <a:srgbClr val="D0000A"/>
                </a:solidFill>
                <a:latin typeface="微软雅黑" pitchFamily="34" charset="-122"/>
                <a:ea typeface="微软雅黑" pitchFamily="34" charset="-122"/>
              </a:rPr>
              <a:t> </a:t>
            </a:r>
            <a:r>
              <a:rPr lang="zh-CN" altLang="en-US" dirty="0" smtClean="0">
                <a:solidFill>
                  <a:srgbClr val="D0000A"/>
                </a:solidFill>
                <a:latin typeface="微软雅黑" pitchFamily="34" charset="-122"/>
                <a:ea typeface="微软雅黑" pitchFamily="34" charset="-122"/>
              </a:rPr>
              <a:t>      </a:t>
            </a:r>
            <a:r>
              <a:rPr lang="zh-CN" altLang="en-US" dirty="0" smtClean="0">
                <a:latin typeface="微软雅黑" pitchFamily="34" charset="-122"/>
                <a:ea typeface="微软雅黑" pitchFamily="34" charset="-122"/>
              </a:rPr>
              <a:t>党</a:t>
            </a:r>
            <a:r>
              <a:rPr lang="zh-CN" altLang="en-US" dirty="0">
                <a:latin typeface="微软雅黑" pitchFamily="34" charset="-122"/>
                <a:ea typeface="微软雅黑" pitchFamily="34" charset="-122"/>
              </a:rPr>
              <a:t>的十九届四中全会，第一次系统描绘了中国特色社会主义制度的图谱</a:t>
            </a:r>
            <a:r>
              <a:rPr lang="zh-CN" altLang="en-US" dirty="0" smtClean="0">
                <a:latin typeface="微软雅黑" pitchFamily="34" charset="-122"/>
                <a:ea typeface="微软雅黑" pitchFamily="34" charset="-122"/>
              </a:rPr>
              <a:t>。</a:t>
            </a:r>
            <a:r>
              <a:rPr lang="zh-CN" altLang="en-US" sz="2000" b="1" dirty="0" smtClean="0">
                <a:solidFill>
                  <a:srgbClr val="D0000A"/>
                </a:solidFill>
                <a:latin typeface="微软雅黑" pitchFamily="34" charset="-122"/>
                <a:ea typeface="微软雅黑" pitchFamily="34" charset="-122"/>
              </a:rPr>
              <a:t>“制度”</a:t>
            </a:r>
            <a:r>
              <a:rPr lang="zh-CN" altLang="en-US" dirty="0" smtClean="0">
                <a:latin typeface="微软雅黑" pitchFamily="34" charset="-122"/>
                <a:ea typeface="微软雅黑" pitchFamily="34" charset="-122"/>
              </a:rPr>
              <a:t> 是</a:t>
            </a:r>
            <a:r>
              <a:rPr lang="zh-CN" altLang="en-US" dirty="0">
                <a:latin typeface="微软雅黑" pitchFamily="34" charset="-122"/>
                <a:ea typeface="微软雅黑" pitchFamily="34" charset="-122"/>
              </a:rPr>
              <a:t>全会的主题词，在</a:t>
            </a:r>
            <a:r>
              <a:rPr lang="en-US" altLang="zh-CN" dirty="0">
                <a:latin typeface="微软雅黑" pitchFamily="34" charset="-122"/>
                <a:ea typeface="微软雅黑" pitchFamily="34" charset="-122"/>
              </a:rPr>
              <a:t>5000</a:t>
            </a:r>
            <a:r>
              <a:rPr lang="zh-CN" altLang="en-US" dirty="0">
                <a:latin typeface="微软雅黑" pitchFamily="34" charset="-122"/>
                <a:ea typeface="微软雅黑" pitchFamily="34" charset="-122"/>
              </a:rPr>
              <a:t>余字的全会公报中，出现频率最高，多达</a:t>
            </a:r>
            <a:r>
              <a:rPr lang="en-US" altLang="zh-CN" sz="2400" b="1" dirty="0">
                <a:solidFill>
                  <a:srgbClr val="D0000A"/>
                </a:solidFill>
                <a:latin typeface="微软雅黑" pitchFamily="34" charset="-122"/>
                <a:ea typeface="微软雅黑" pitchFamily="34" charset="-122"/>
              </a:rPr>
              <a:t>77</a:t>
            </a:r>
            <a:r>
              <a:rPr lang="zh-CN" altLang="en-US" sz="2400" b="1" dirty="0">
                <a:solidFill>
                  <a:srgbClr val="D0000A"/>
                </a:solidFill>
                <a:latin typeface="微软雅黑" pitchFamily="34" charset="-122"/>
                <a:ea typeface="微软雅黑" pitchFamily="34" charset="-122"/>
              </a:rPr>
              <a:t>次</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        每一处“制度”论述背后，都是对坚持和完善中国特色社会主义制度、推进国家治理体系和治理能力现代化这一主题的深刻阐释，都是对“坚持和巩固什么、善和发展什么”这一重大政治问题的具体回答，蕴含着深厚的制度自信和提高制度执行力的明确要求。</a:t>
            </a:r>
          </a:p>
          <a:p>
            <a:pPr>
              <a:lnSpc>
                <a:spcPct val="150000"/>
              </a:lnSpc>
            </a:pPr>
            <a:endParaRPr lang="zh-CN" altLang="en-US" dirty="0">
              <a:latin typeface="黑体" pitchFamily="49" charset="-122"/>
              <a:ea typeface="黑体" pitchFamily="49" charset="-122"/>
            </a:endParaRPr>
          </a:p>
        </p:txBody>
      </p:sp>
    </p:spTree>
    <p:extLst>
      <p:ext uri="{BB962C8B-B14F-4D97-AF65-F5344CB8AC3E}">
        <p14:creationId xmlns:p14="http://schemas.microsoft.com/office/powerpoint/2010/main" xmlns="" val="3429507636"/>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2122334" y="570663"/>
            <a:ext cx="5628465" cy="523220"/>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2800" b="1" dirty="0">
                <a:solidFill>
                  <a:srgbClr val="D8000A"/>
                </a:solidFill>
                <a:latin typeface="微软雅黑" pitchFamily="34" charset="-122"/>
                <a:ea typeface="微软雅黑" pitchFamily="34" charset="-122"/>
                <a:cs typeface="+mn-ea"/>
                <a:sym typeface="+mn-lt"/>
              </a:rPr>
              <a:t>核心剖析：出现</a:t>
            </a:r>
            <a:r>
              <a:rPr lang="en-US" altLang="zh-CN" sz="2800" b="1" dirty="0">
                <a:solidFill>
                  <a:srgbClr val="D8000A"/>
                </a:solidFill>
                <a:latin typeface="微软雅黑" pitchFamily="34" charset="-122"/>
                <a:ea typeface="微软雅黑" pitchFamily="34" charset="-122"/>
                <a:cs typeface="+mn-ea"/>
                <a:sym typeface="+mn-lt"/>
              </a:rPr>
              <a:t>77</a:t>
            </a:r>
            <a:r>
              <a:rPr lang="zh-CN" altLang="en-US" sz="2800" b="1" dirty="0">
                <a:solidFill>
                  <a:srgbClr val="D8000A"/>
                </a:solidFill>
                <a:latin typeface="微软雅黑" pitchFamily="34" charset="-122"/>
                <a:ea typeface="微软雅黑" pitchFamily="34" charset="-122"/>
                <a:cs typeface="+mn-ea"/>
                <a:sym typeface="+mn-lt"/>
              </a:rPr>
              <a:t>次的“制度”</a:t>
            </a:r>
          </a:p>
        </p:txBody>
      </p:sp>
      <p:pic>
        <p:nvPicPr>
          <p:cNvPr id="1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flipH="1">
            <a:off x="-240290" y="4146146"/>
            <a:ext cx="4507129" cy="2869896"/>
          </a:xfrm>
          <a:prstGeom prst="rect">
            <a:avLst/>
          </a:prstGeom>
          <a:noFill/>
          <a:extLst>
            <a:ext uri="{909E8E84-426E-40DD-AFC4-6F175D3DCCD1}">
              <a14:hiddenFill xmlns:a14="http://schemas.microsoft.com/office/drawing/2010/main" xmlns="">
                <a:solidFill>
                  <a:srgbClr val="FFFFFF"/>
                </a:solidFill>
              </a14:hiddenFill>
            </a:ext>
          </a:extLst>
        </p:spPr>
      </p:pic>
      <p:sp>
        <p:nvSpPr>
          <p:cNvPr id="6" name="矩形: 圆角 1"/>
          <p:cNvSpPr/>
          <p:nvPr/>
        </p:nvSpPr>
        <p:spPr>
          <a:xfrm>
            <a:off x="4006974" y="1779897"/>
            <a:ext cx="4824536" cy="600224"/>
          </a:xfrm>
          <a:prstGeom prst="roundRect">
            <a:avLst>
              <a:gd name="adj" fmla="val 48749"/>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noFill/>
            </a:endParaRPr>
          </a:p>
        </p:txBody>
      </p:sp>
      <p:sp>
        <p:nvSpPr>
          <p:cNvPr id="7" name="文本框 9"/>
          <p:cNvSpPr txBox="1"/>
          <p:nvPr/>
        </p:nvSpPr>
        <p:spPr>
          <a:xfrm>
            <a:off x="4470135" y="1815464"/>
            <a:ext cx="4152099" cy="523220"/>
          </a:xfrm>
          <a:prstGeom prst="rect">
            <a:avLst/>
          </a:prstGeom>
          <a:noFill/>
        </p:spPr>
        <p:txBody>
          <a:bodyPr wrap="none" rtlCol="0">
            <a:spAutoFit/>
          </a:bodyPr>
          <a:lstStyle/>
          <a:p>
            <a:r>
              <a:rPr lang="zh-CN" altLang="en-US" sz="2800" b="1" dirty="0">
                <a:solidFill>
                  <a:srgbClr val="D0000A"/>
                </a:solidFill>
                <a:latin typeface="黑体" pitchFamily="49" charset="-122"/>
                <a:ea typeface="黑体" pitchFamily="49" charset="-122"/>
              </a:rPr>
              <a:t>“经国序民，正其制度”</a:t>
            </a:r>
          </a:p>
        </p:txBody>
      </p:sp>
      <p:sp>
        <p:nvSpPr>
          <p:cNvPr id="8" name="矩形 7"/>
          <p:cNvSpPr/>
          <p:nvPr/>
        </p:nvSpPr>
        <p:spPr>
          <a:xfrm>
            <a:off x="873457" y="2528079"/>
            <a:ext cx="10822674" cy="1189556"/>
          </a:xfrm>
          <a:prstGeom prst="rect">
            <a:avLst/>
          </a:prstGeom>
        </p:spPr>
        <p:txBody>
          <a:bodyPr wrap="square" lIns="68580" tIns="34290" rIns="68580" bIns="34290">
            <a:spAutoFit/>
          </a:bodyPr>
          <a:lstStyle/>
          <a:p>
            <a:pPr algn="just">
              <a:lnSpc>
                <a:spcPct val="130000"/>
              </a:lnSpc>
            </a:pPr>
            <a:r>
              <a:rPr lang="zh-CN" altLang="en-US" sz="2000" b="1" dirty="0">
                <a:solidFill>
                  <a:srgbClr val="D0000A"/>
                </a:solidFill>
                <a:latin typeface="微软雅黑" pitchFamily="34" charset="-122"/>
                <a:ea typeface="微软雅黑" pitchFamily="34" charset="-122"/>
              </a:rPr>
              <a:t>“制度”</a:t>
            </a:r>
            <a:r>
              <a:rPr lang="zh-CN" altLang="en-US" sz="1800" dirty="0">
                <a:latin typeface="黑体" pitchFamily="49" charset="-122"/>
                <a:ea typeface="黑体" pitchFamily="49" charset="-122"/>
              </a:rPr>
              <a:t>一词，有着深厚的历史文化源流。制，</a:t>
            </a:r>
            <a:r>
              <a:rPr lang="en-US" altLang="zh-CN" sz="1800" dirty="0">
                <a:latin typeface="黑体" pitchFamily="49" charset="-122"/>
                <a:ea typeface="黑体" pitchFamily="49" charset="-122"/>
              </a:rPr>
              <a:t>《</a:t>
            </a:r>
            <a:r>
              <a:rPr lang="zh-CN" altLang="en-US" sz="1800" dirty="0">
                <a:latin typeface="黑体" pitchFamily="49" charset="-122"/>
                <a:ea typeface="黑体" pitchFamily="49" charset="-122"/>
              </a:rPr>
              <a:t>说文解字</a:t>
            </a:r>
            <a:r>
              <a:rPr lang="en-US" altLang="zh-CN" sz="1800" dirty="0">
                <a:latin typeface="黑体" pitchFamily="49" charset="-122"/>
                <a:ea typeface="黑体" pitchFamily="49" charset="-122"/>
              </a:rPr>
              <a:t>》</a:t>
            </a:r>
            <a:r>
              <a:rPr lang="zh-CN" altLang="en-US" sz="1800" dirty="0">
                <a:latin typeface="黑体" pitchFamily="49" charset="-122"/>
                <a:ea typeface="黑体" pitchFamily="49" charset="-122"/>
              </a:rPr>
              <a:t>言，“裁也”。在小篆的字形里，“制”左边是一个“未”，右边是一把刀，指的是以刀断木、治木为器。后引申出制定、节制、法制、形制等意思。度，</a:t>
            </a:r>
            <a:r>
              <a:rPr lang="en-US" altLang="zh-CN" sz="1800" dirty="0">
                <a:latin typeface="黑体" pitchFamily="49" charset="-122"/>
                <a:ea typeface="黑体" pitchFamily="49" charset="-122"/>
              </a:rPr>
              <a:t>《</a:t>
            </a:r>
            <a:r>
              <a:rPr lang="zh-CN" altLang="en-US" sz="1800" dirty="0">
                <a:latin typeface="黑体" pitchFamily="49" charset="-122"/>
                <a:ea typeface="黑体" pitchFamily="49" charset="-122"/>
              </a:rPr>
              <a:t>说文解字</a:t>
            </a:r>
            <a:r>
              <a:rPr lang="en-US" altLang="zh-CN" sz="1800" dirty="0">
                <a:latin typeface="黑体" pitchFamily="49" charset="-122"/>
                <a:ea typeface="黑体" pitchFamily="49" charset="-122"/>
              </a:rPr>
              <a:t>》</a:t>
            </a:r>
            <a:r>
              <a:rPr lang="zh-CN" altLang="en-US" sz="1800" dirty="0">
                <a:latin typeface="黑体" pitchFamily="49" charset="-122"/>
                <a:ea typeface="黑体" pitchFamily="49" charset="-122"/>
              </a:rPr>
              <a:t>言，“法制也”，本义是计量长短的标准，如</a:t>
            </a:r>
            <a:r>
              <a:rPr lang="en-US" altLang="zh-CN" sz="1800" dirty="0">
                <a:latin typeface="黑体" pitchFamily="49" charset="-122"/>
                <a:ea typeface="黑体" pitchFamily="49" charset="-122"/>
              </a:rPr>
              <a:t>《</a:t>
            </a:r>
            <a:r>
              <a:rPr lang="zh-CN" altLang="en-US" sz="1800" dirty="0">
                <a:latin typeface="黑体" pitchFamily="49" charset="-122"/>
                <a:ea typeface="黑体" pitchFamily="49" charset="-122"/>
              </a:rPr>
              <a:t>孟子</a:t>
            </a:r>
            <a:r>
              <a:rPr lang="en-US" altLang="zh-CN" sz="1800" dirty="0">
                <a:latin typeface="黑体" pitchFamily="49" charset="-122"/>
                <a:ea typeface="黑体" pitchFamily="49" charset="-122"/>
              </a:rPr>
              <a:t>》</a:t>
            </a:r>
            <a:r>
              <a:rPr lang="zh-CN" altLang="en-US" sz="1800" dirty="0">
                <a:latin typeface="黑体" pitchFamily="49" charset="-122"/>
                <a:ea typeface="黑体" pitchFamily="49" charset="-122"/>
              </a:rPr>
              <a:t>说，“度，然后知长短”。</a:t>
            </a:r>
          </a:p>
        </p:txBody>
      </p:sp>
      <p:sp>
        <p:nvSpPr>
          <p:cNvPr id="9" name="矩形 8"/>
          <p:cNvSpPr/>
          <p:nvPr/>
        </p:nvSpPr>
        <p:spPr>
          <a:xfrm>
            <a:off x="4545995" y="3952569"/>
            <a:ext cx="6686111" cy="2562240"/>
          </a:xfrm>
          <a:prstGeom prst="rect">
            <a:avLst/>
          </a:prstGeom>
        </p:spPr>
        <p:txBody>
          <a:bodyPr wrap="square" lIns="68580" tIns="34290" rIns="68580" bIns="34290">
            <a:spAutoFit/>
          </a:bodyPr>
          <a:lstStyle/>
          <a:p>
            <a:pPr indent="457200" algn="just">
              <a:lnSpc>
                <a:spcPct val="150000"/>
              </a:lnSpc>
              <a:spcAft>
                <a:spcPts val="1200"/>
              </a:spcAft>
            </a:pPr>
            <a:r>
              <a:rPr lang="zh-CN" altLang="en-US" dirty="0">
                <a:latin typeface="黑体" pitchFamily="49" charset="-122"/>
                <a:ea typeface="黑体" pitchFamily="49" charset="-122"/>
              </a:rPr>
              <a:t>从</a:t>
            </a:r>
            <a:r>
              <a:rPr lang="en-US" altLang="zh-CN" dirty="0">
                <a:latin typeface="黑体" pitchFamily="49" charset="-122"/>
                <a:ea typeface="黑体" pitchFamily="49" charset="-122"/>
              </a:rPr>
              <a:t>20</a:t>
            </a:r>
            <a:r>
              <a:rPr lang="zh-CN" altLang="en-US" dirty="0">
                <a:latin typeface="黑体" pitchFamily="49" charset="-122"/>
                <a:ea typeface="黑体" pitchFamily="49" charset="-122"/>
              </a:rPr>
              <a:t>世纪中叶以来，中国社会在一张白纸上画出了最新最美的图画，让一个人民当家作主的社会主义国家屹立在世界东方，创造了经济发展一枝独秀的“中国奇迹”，实现了风景这边独好的“中国之治”，迎来了从站起来、富起来到强起来的伟大飞跃。幸福不会自己从天上掉下来，从来没有随随便便的成功。中国道路成功的背后是中国特色社会主义制度的成功。</a:t>
            </a:r>
          </a:p>
        </p:txBody>
      </p:sp>
      <p:sp>
        <p:nvSpPr>
          <p:cNvPr id="10" name="矩形 9"/>
          <p:cNvSpPr/>
          <p:nvPr/>
        </p:nvSpPr>
        <p:spPr>
          <a:xfrm>
            <a:off x="4266839" y="3929764"/>
            <a:ext cx="7219784" cy="2738710"/>
          </a:xfrm>
          <a:prstGeom prst="rect">
            <a:avLst/>
          </a:prstGeom>
          <a:noFill/>
          <a:ln w="28575">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60293509"/>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2122334" y="570663"/>
            <a:ext cx="5630067" cy="523220"/>
          </a:xfrm>
          <a:prstGeom prst="rect">
            <a:avLst/>
          </a:prstGeom>
        </p:spPr>
        <p:txBody>
          <a:bodyPr wrap="none">
            <a:spAutoFit/>
          </a:bodyPr>
          <a:lstStyle/>
          <a:p>
            <a:pPr algn="ctr"/>
            <a:r>
              <a:rPr lang="zh-CN" altLang="en-US" sz="2600" b="1" dirty="0">
                <a:solidFill>
                  <a:srgbClr val="D8000A"/>
                </a:solidFill>
                <a:latin typeface="黑体" pitchFamily="49" charset="-122"/>
                <a:ea typeface="黑体" pitchFamily="49" charset="-122"/>
                <a:cs typeface="+mn-ea"/>
                <a:sym typeface="+mn-lt"/>
              </a:rPr>
              <a:t>　</a:t>
            </a:r>
            <a:r>
              <a:rPr lang="zh-CN" altLang="en-US" sz="2800" b="1" dirty="0">
                <a:solidFill>
                  <a:srgbClr val="D8000A"/>
                </a:solidFill>
                <a:latin typeface="微软雅黑" pitchFamily="34" charset="-122"/>
                <a:ea typeface="微软雅黑" pitchFamily="34" charset="-122"/>
                <a:cs typeface="+mn-ea"/>
                <a:sym typeface="+mn-lt"/>
              </a:rPr>
              <a:t>核心剖析：出现</a:t>
            </a:r>
            <a:r>
              <a:rPr lang="en-US" altLang="zh-CN" sz="2800" b="1" dirty="0">
                <a:solidFill>
                  <a:srgbClr val="D8000A"/>
                </a:solidFill>
                <a:latin typeface="微软雅黑" pitchFamily="34" charset="-122"/>
                <a:ea typeface="微软雅黑" pitchFamily="34" charset="-122"/>
                <a:cs typeface="+mn-ea"/>
                <a:sym typeface="+mn-lt"/>
              </a:rPr>
              <a:t>77</a:t>
            </a:r>
            <a:r>
              <a:rPr lang="zh-CN" altLang="en-US" sz="2800" b="1" dirty="0">
                <a:solidFill>
                  <a:srgbClr val="D8000A"/>
                </a:solidFill>
                <a:latin typeface="微软雅黑" pitchFamily="34" charset="-122"/>
                <a:ea typeface="微软雅黑" pitchFamily="34" charset="-122"/>
                <a:cs typeface="+mn-ea"/>
                <a:sym typeface="+mn-lt"/>
              </a:rPr>
              <a:t>次的“制度”</a:t>
            </a:r>
          </a:p>
        </p:txBody>
      </p:sp>
      <p:sp>
        <p:nvSpPr>
          <p:cNvPr id="6" name="矩形: 圆角 1"/>
          <p:cNvSpPr/>
          <p:nvPr/>
        </p:nvSpPr>
        <p:spPr>
          <a:xfrm>
            <a:off x="3635887" y="1785585"/>
            <a:ext cx="5603660" cy="1001474"/>
          </a:xfrm>
          <a:prstGeom prst="roundRect">
            <a:avLst>
              <a:gd name="adj" fmla="val 48749"/>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noFill/>
              <a:latin typeface="黑体" pitchFamily="49" charset="-122"/>
              <a:ea typeface="黑体" pitchFamily="49" charset="-122"/>
            </a:endParaRPr>
          </a:p>
        </p:txBody>
      </p:sp>
      <p:grpSp>
        <p:nvGrpSpPr>
          <p:cNvPr id="10" name="组合 9"/>
          <p:cNvGrpSpPr/>
          <p:nvPr/>
        </p:nvGrpSpPr>
        <p:grpSpPr>
          <a:xfrm>
            <a:off x="0" y="3860659"/>
            <a:ext cx="12215886" cy="2998929"/>
            <a:chOff x="0" y="3860659"/>
            <a:chExt cx="12215886" cy="2998929"/>
          </a:xfrm>
        </p:grpSpPr>
        <p:pic>
          <p:nvPicPr>
            <p:cNvPr id="11" name="Picture 3"/>
            <p:cNvPicPr>
              <a:picLocks noChangeAspect="1" noChangeArrowheads="1"/>
            </p:cNvPicPr>
            <p:nvPr/>
          </p:nvPicPr>
          <p:blipFill>
            <a:blip r:embed="rId8">
              <a:extLst>
                <a:ext uri="{28A0092B-C50C-407E-A947-70E740481C1C}">
                  <a14:useLocalDpi xmlns:a14="http://schemas.microsoft.com/office/drawing/2010/main" xmlns="" val="0"/>
                </a:ext>
              </a:extLst>
            </a:blip>
            <a:stretch>
              <a:fillRect/>
            </a:stretch>
          </p:blipFill>
          <p:spPr bwMode="auto">
            <a:xfrm>
              <a:off x="0" y="6598146"/>
              <a:ext cx="12190413" cy="261442"/>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2" descr="C:\Users\Administrator\Desktop\Nipic_20180988_20150909113802527000.png"/>
            <p:cNvPicPr>
              <a:picLocks noChangeAspect="1" noChangeArrowheads="1"/>
            </p:cNvPicPr>
            <p:nvPr/>
          </p:nvPicPr>
          <p:blipFill rotWithShape="1">
            <a:blip r:embed="rId9" cstate="print">
              <a:extLst>
                <a:ext uri="{28A0092B-C50C-407E-A947-70E740481C1C}">
                  <a14:useLocalDpi xmlns:a14="http://schemas.microsoft.com/office/drawing/2010/main" xmlns="" val="0"/>
                </a:ext>
              </a:extLst>
            </a:blip>
            <a:srcRect r="-9411"/>
            <a:stretch/>
          </p:blipFill>
          <p:spPr bwMode="auto">
            <a:xfrm rot="10800000" flipV="1">
              <a:off x="9695606" y="3860659"/>
              <a:ext cx="2520280" cy="2730269"/>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13" name="文本框 11"/>
          <p:cNvSpPr txBox="1"/>
          <p:nvPr/>
        </p:nvSpPr>
        <p:spPr>
          <a:xfrm>
            <a:off x="3217040" y="1897258"/>
            <a:ext cx="6602507" cy="807913"/>
          </a:xfrm>
          <a:prstGeom prst="rect">
            <a:avLst/>
          </a:prstGeom>
          <a:noFill/>
        </p:spPr>
        <p:txBody>
          <a:bodyPr wrap="square" lIns="68580" tIns="34290" rIns="68580" bIns="34290" rtlCol="0">
            <a:spAutoFit/>
            <a:scene3d>
              <a:camera prst="orthographicFront"/>
              <a:lightRig rig="threePt" dir="t"/>
            </a:scene3d>
            <a:sp3d prstMaterial="matte"/>
          </a:bodyPr>
          <a:lstStyle/>
          <a:p>
            <a:pPr algn="ctr"/>
            <a:r>
              <a:rPr lang="zh-CN" altLang="en-US" sz="2400" dirty="0">
                <a:solidFill>
                  <a:srgbClr val="C00000"/>
                </a:solidFill>
                <a:effectLst/>
                <a:latin typeface="黑体" pitchFamily="49" charset="-122"/>
                <a:ea typeface="黑体" pitchFamily="49" charset="-122"/>
              </a:rPr>
              <a:t>坚持和完善中国特色社会主义制度</a:t>
            </a:r>
            <a:endParaRPr lang="en-US" altLang="zh-CN" sz="2400" dirty="0">
              <a:solidFill>
                <a:srgbClr val="C00000"/>
              </a:solidFill>
              <a:effectLst/>
              <a:latin typeface="黑体" pitchFamily="49" charset="-122"/>
              <a:ea typeface="黑体" pitchFamily="49" charset="-122"/>
            </a:endParaRPr>
          </a:p>
          <a:p>
            <a:pPr algn="ctr"/>
            <a:r>
              <a:rPr lang="zh-CN" altLang="en-US" sz="2400" dirty="0">
                <a:solidFill>
                  <a:srgbClr val="C00000"/>
                </a:solidFill>
                <a:effectLst/>
                <a:latin typeface="黑体" pitchFamily="49" charset="-122"/>
                <a:ea typeface="黑体" pitchFamily="49" charset="-122"/>
              </a:rPr>
              <a:t>推进国家治理体系和治理能力现代化</a:t>
            </a:r>
            <a:endParaRPr lang="en-US" altLang="zh-CN" sz="2400" dirty="0">
              <a:solidFill>
                <a:srgbClr val="C00000"/>
              </a:solidFill>
              <a:effectLst/>
              <a:latin typeface="黑体" pitchFamily="49" charset="-122"/>
              <a:ea typeface="黑体" pitchFamily="49" charset="-122"/>
            </a:endParaRPr>
          </a:p>
        </p:txBody>
      </p:sp>
      <p:sp>
        <p:nvSpPr>
          <p:cNvPr id="18" name="矩形 17"/>
          <p:cNvSpPr/>
          <p:nvPr/>
        </p:nvSpPr>
        <p:spPr>
          <a:xfrm>
            <a:off x="3833587" y="3174421"/>
            <a:ext cx="5414492" cy="54432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a:solidFill>
                  <a:schemeClr val="tx1"/>
                </a:solidFill>
                <a:latin typeface="黑体" pitchFamily="49" charset="-122"/>
                <a:ea typeface="黑体" pitchFamily="49" charset="-122"/>
              </a:rPr>
              <a:t>科学体系：</a:t>
            </a:r>
            <a:r>
              <a:rPr lang="zh-CN" altLang="en-US" sz="1800" dirty="0">
                <a:solidFill>
                  <a:schemeClr val="tx1"/>
                </a:solidFill>
                <a:latin typeface="黑体" pitchFamily="49" charset="-122"/>
                <a:ea typeface="黑体" pitchFamily="49" charset="-122"/>
              </a:rPr>
              <a:t>“立治有体，施治有序”的根本保障</a:t>
            </a:r>
          </a:p>
        </p:txBody>
      </p:sp>
      <p:sp>
        <p:nvSpPr>
          <p:cNvPr id="19" name="矩形 18"/>
          <p:cNvSpPr/>
          <p:nvPr/>
        </p:nvSpPr>
        <p:spPr>
          <a:xfrm>
            <a:off x="3833587" y="3860659"/>
            <a:ext cx="5414492" cy="46858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a:solidFill>
                  <a:schemeClr val="tx1"/>
                </a:solidFill>
                <a:latin typeface="黑体" pitchFamily="49" charset="-122"/>
                <a:ea typeface="黑体" pitchFamily="49" charset="-122"/>
              </a:rPr>
              <a:t>中国特色：</a:t>
            </a:r>
            <a:r>
              <a:rPr lang="zh-CN" altLang="en-US" sz="1800" dirty="0">
                <a:solidFill>
                  <a:schemeClr val="tx1"/>
                </a:solidFill>
                <a:latin typeface="黑体" pitchFamily="49" charset="-122"/>
                <a:ea typeface="黑体" pitchFamily="49" charset="-122"/>
              </a:rPr>
              <a:t>不是突然就搬来的制度“飞来峰”</a:t>
            </a:r>
          </a:p>
        </p:txBody>
      </p:sp>
      <p:sp>
        <p:nvSpPr>
          <p:cNvPr id="20" name="矩形 19"/>
          <p:cNvSpPr/>
          <p:nvPr/>
        </p:nvSpPr>
        <p:spPr>
          <a:xfrm>
            <a:off x="3833586" y="4512141"/>
            <a:ext cx="5414493" cy="46542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a:solidFill>
                  <a:schemeClr val="tx1"/>
                </a:solidFill>
                <a:latin typeface="黑体" pitchFamily="49" charset="-122"/>
                <a:ea typeface="黑体" pitchFamily="49" charset="-122"/>
              </a:rPr>
              <a:t>显著优势：</a:t>
            </a:r>
            <a:r>
              <a:rPr lang="zh-CN" altLang="en-US" sz="1800" dirty="0">
                <a:solidFill>
                  <a:schemeClr val="tx1"/>
                </a:solidFill>
                <a:latin typeface="黑体" pitchFamily="49" charset="-122"/>
                <a:ea typeface="黑体" pitchFamily="49" charset="-122"/>
              </a:rPr>
              <a:t>铸就风景这边独好的“中国之治”</a:t>
            </a:r>
          </a:p>
        </p:txBody>
      </p:sp>
      <p:sp>
        <p:nvSpPr>
          <p:cNvPr id="21" name="矩形 20"/>
          <p:cNvSpPr/>
          <p:nvPr/>
        </p:nvSpPr>
        <p:spPr>
          <a:xfrm>
            <a:off x="3804456" y="5143160"/>
            <a:ext cx="5414492" cy="44843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a:solidFill>
                  <a:schemeClr val="tx1"/>
                </a:solidFill>
                <a:latin typeface="黑体" pitchFamily="49" charset="-122"/>
                <a:ea typeface="黑体" pitchFamily="49" charset="-122"/>
              </a:rPr>
              <a:t>治理现代化：</a:t>
            </a:r>
            <a:r>
              <a:rPr lang="zh-CN" altLang="en-US" sz="1800" dirty="0">
                <a:solidFill>
                  <a:schemeClr val="tx1"/>
                </a:solidFill>
                <a:latin typeface="黑体" pitchFamily="49" charset="-122"/>
                <a:ea typeface="黑体" pitchFamily="49" charset="-122"/>
              </a:rPr>
              <a:t>既要完善治理体系也要提高治理能力</a:t>
            </a:r>
          </a:p>
        </p:txBody>
      </p:sp>
      <p:grpSp>
        <p:nvGrpSpPr>
          <p:cNvPr id="22" name="PA-1022159">
            <a:extLst>
              <a:ext uri="{FF2B5EF4-FFF2-40B4-BE49-F238E27FC236}">
                <a16:creationId xmlns:a16="http://schemas.microsoft.com/office/drawing/2014/main" xmlns="" id="{D599AE35-7E74-9440-8D3A-CF2EE6D2769F}"/>
              </a:ext>
            </a:extLst>
          </p:cNvPr>
          <p:cNvGrpSpPr/>
          <p:nvPr>
            <p:custDataLst>
              <p:tags r:id="rId2"/>
            </p:custDataLst>
          </p:nvPr>
        </p:nvGrpSpPr>
        <p:grpSpPr>
          <a:xfrm>
            <a:off x="969587" y="3006485"/>
            <a:ext cx="2341693" cy="2807079"/>
            <a:chOff x="804443" y="2216300"/>
            <a:chExt cx="3317382" cy="3976675"/>
          </a:xfrm>
        </p:grpSpPr>
        <p:grpSp>
          <p:nvGrpSpPr>
            <p:cNvPr id="26" name="组合 25">
              <a:extLst>
                <a:ext uri="{FF2B5EF4-FFF2-40B4-BE49-F238E27FC236}">
                  <a16:creationId xmlns:a16="http://schemas.microsoft.com/office/drawing/2014/main" xmlns="" id="{1CCB337D-C2EC-F54E-ABAE-A1FEC3F255D7}"/>
                </a:ext>
              </a:extLst>
            </p:cNvPr>
            <p:cNvGrpSpPr/>
            <p:nvPr/>
          </p:nvGrpSpPr>
          <p:grpSpPr>
            <a:xfrm>
              <a:off x="804443" y="2216300"/>
              <a:ext cx="3317382" cy="3976675"/>
              <a:chOff x="7856825" y="2495719"/>
              <a:chExt cx="1300122" cy="1558507"/>
            </a:xfrm>
            <a:solidFill>
              <a:srgbClr val="3D3D3D"/>
            </a:solidFill>
          </p:grpSpPr>
          <p:sp>
            <p:nvSpPr>
              <p:cNvPr id="27" name="PA-任意多边形 110">
                <a:extLst>
                  <a:ext uri="{FF2B5EF4-FFF2-40B4-BE49-F238E27FC236}">
                    <a16:creationId xmlns:a16="http://schemas.microsoft.com/office/drawing/2014/main" xmlns="" id="{4C235D59-BC0D-B543-BC2D-D7C3E77691E9}"/>
                  </a:ext>
                </a:extLst>
              </p:cNvPr>
              <p:cNvSpPr/>
              <p:nvPr>
                <p:custDataLst>
                  <p:tags r:id="rId4"/>
                </p:custDataLst>
              </p:nvPr>
            </p:nvSpPr>
            <p:spPr bwMode="auto">
              <a:xfrm>
                <a:off x="7856825" y="2762542"/>
                <a:ext cx="841694" cy="1253799"/>
              </a:xfrm>
              <a:custGeom>
                <a:avLst/>
                <a:gdLst>
                  <a:gd name="T0" fmla="*/ 779 w 904"/>
                  <a:gd name="T1" fmla="*/ 173 h 1347"/>
                  <a:gd name="T2" fmla="*/ 811 w 904"/>
                  <a:gd name="T3" fmla="*/ 151 h 1347"/>
                  <a:gd name="T4" fmla="*/ 880 w 904"/>
                  <a:gd name="T5" fmla="*/ 98 h 1347"/>
                  <a:gd name="T6" fmla="*/ 885 w 904"/>
                  <a:gd name="T7" fmla="*/ 24 h 1347"/>
                  <a:gd name="T8" fmla="*/ 811 w 904"/>
                  <a:gd name="T9" fmla="*/ 18 h 1347"/>
                  <a:gd name="T10" fmla="*/ 811 w 904"/>
                  <a:gd name="T11" fmla="*/ 19 h 1347"/>
                  <a:gd name="T12" fmla="*/ 779 w 904"/>
                  <a:gd name="T13" fmla="*/ 45 h 1347"/>
                  <a:gd name="T14" fmla="*/ 469 w 904"/>
                  <a:gd name="T15" fmla="*/ 169 h 1347"/>
                  <a:gd name="T16" fmla="*/ 459 w 904"/>
                  <a:gd name="T17" fmla="*/ 168 h 1347"/>
                  <a:gd name="T18" fmla="*/ 423 w 904"/>
                  <a:gd name="T19" fmla="*/ 168 h 1347"/>
                  <a:gd name="T20" fmla="*/ 206 w 904"/>
                  <a:gd name="T21" fmla="*/ 168 h 1347"/>
                  <a:gd name="T22" fmla="*/ 197 w 904"/>
                  <a:gd name="T23" fmla="*/ 169 h 1347"/>
                  <a:gd name="T24" fmla="*/ 151 w 904"/>
                  <a:gd name="T25" fmla="*/ 177 h 1347"/>
                  <a:gd name="T26" fmla="*/ 49 w 904"/>
                  <a:gd name="T27" fmla="*/ 260 h 1347"/>
                  <a:gd name="T28" fmla="*/ 0 w 904"/>
                  <a:gd name="T29" fmla="*/ 474 h 1347"/>
                  <a:gd name="T30" fmla="*/ 33 w 904"/>
                  <a:gd name="T31" fmla="*/ 736 h 1347"/>
                  <a:gd name="T32" fmla="*/ 84 w 904"/>
                  <a:gd name="T33" fmla="*/ 777 h 1347"/>
                  <a:gd name="T34" fmla="*/ 95 w 904"/>
                  <a:gd name="T35" fmla="*/ 776 h 1347"/>
                  <a:gd name="T36" fmla="*/ 136 w 904"/>
                  <a:gd name="T37" fmla="*/ 713 h 1347"/>
                  <a:gd name="T38" fmla="*/ 105 w 904"/>
                  <a:gd name="T39" fmla="*/ 474 h 1347"/>
                  <a:gd name="T40" fmla="*/ 122 w 904"/>
                  <a:gd name="T41" fmla="*/ 350 h 1347"/>
                  <a:gd name="T42" fmla="*/ 155 w 904"/>
                  <a:gd name="T43" fmla="*/ 294 h 1347"/>
                  <a:gd name="T44" fmla="*/ 155 w 904"/>
                  <a:gd name="T45" fmla="*/ 543 h 1347"/>
                  <a:gd name="T46" fmla="*/ 155 w 904"/>
                  <a:gd name="T47" fmla="*/ 667 h 1347"/>
                  <a:gd name="T48" fmla="*/ 155 w 904"/>
                  <a:gd name="T49" fmla="*/ 1266 h 1347"/>
                  <a:gd name="T50" fmla="*/ 236 w 904"/>
                  <a:gd name="T51" fmla="*/ 1347 h 1347"/>
                  <a:gd name="T52" fmla="*/ 317 w 904"/>
                  <a:gd name="T53" fmla="*/ 1266 h 1347"/>
                  <a:gd name="T54" fmla="*/ 317 w 904"/>
                  <a:gd name="T55" fmla="*/ 718 h 1347"/>
                  <a:gd name="T56" fmla="*/ 347 w 904"/>
                  <a:gd name="T57" fmla="*/ 718 h 1347"/>
                  <a:gd name="T58" fmla="*/ 347 w 904"/>
                  <a:gd name="T59" fmla="*/ 1266 h 1347"/>
                  <a:gd name="T60" fmla="*/ 429 w 904"/>
                  <a:gd name="T61" fmla="*/ 1347 h 1347"/>
                  <a:gd name="T62" fmla="*/ 510 w 904"/>
                  <a:gd name="T63" fmla="*/ 1266 h 1347"/>
                  <a:gd name="T64" fmla="*/ 510 w 904"/>
                  <a:gd name="T65" fmla="*/ 667 h 1347"/>
                  <a:gd name="T66" fmla="*/ 510 w 904"/>
                  <a:gd name="T67" fmla="*/ 543 h 1347"/>
                  <a:gd name="T68" fmla="*/ 510 w 904"/>
                  <a:gd name="T69" fmla="*/ 284 h 1347"/>
                  <a:gd name="T70" fmla="*/ 510 w 904"/>
                  <a:gd name="T71" fmla="*/ 271 h 1347"/>
                  <a:gd name="T72" fmla="*/ 779 w 904"/>
                  <a:gd name="T73" fmla="*/ 173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4" h="1347">
                    <a:moveTo>
                      <a:pt x="779" y="173"/>
                    </a:moveTo>
                    <a:cubicBezTo>
                      <a:pt x="789" y="166"/>
                      <a:pt x="800" y="159"/>
                      <a:pt x="811" y="151"/>
                    </a:cubicBezTo>
                    <a:cubicBezTo>
                      <a:pt x="834" y="136"/>
                      <a:pt x="857" y="118"/>
                      <a:pt x="880" y="98"/>
                    </a:cubicBezTo>
                    <a:cubicBezTo>
                      <a:pt x="902" y="79"/>
                      <a:pt x="904" y="46"/>
                      <a:pt x="885" y="24"/>
                    </a:cubicBezTo>
                    <a:cubicBezTo>
                      <a:pt x="866" y="2"/>
                      <a:pt x="833" y="0"/>
                      <a:pt x="811" y="18"/>
                    </a:cubicBezTo>
                    <a:cubicBezTo>
                      <a:pt x="811" y="19"/>
                      <a:pt x="811" y="19"/>
                      <a:pt x="811" y="19"/>
                    </a:cubicBezTo>
                    <a:cubicBezTo>
                      <a:pt x="800" y="28"/>
                      <a:pt x="789" y="37"/>
                      <a:pt x="779" y="45"/>
                    </a:cubicBezTo>
                    <a:cubicBezTo>
                      <a:pt x="627" y="163"/>
                      <a:pt x="494" y="169"/>
                      <a:pt x="469" y="169"/>
                    </a:cubicBezTo>
                    <a:cubicBezTo>
                      <a:pt x="465" y="168"/>
                      <a:pt x="462" y="168"/>
                      <a:pt x="459" y="168"/>
                    </a:cubicBezTo>
                    <a:cubicBezTo>
                      <a:pt x="423" y="168"/>
                      <a:pt x="423" y="168"/>
                      <a:pt x="423" y="168"/>
                    </a:cubicBezTo>
                    <a:cubicBezTo>
                      <a:pt x="206" y="168"/>
                      <a:pt x="206" y="168"/>
                      <a:pt x="206" y="168"/>
                    </a:cubicBezTo>
                    <a:cubicBezTo>
                      <a:pt x="203" y="168"/>
                      <a:pt x="200" y="168"/>
                      <a:pt x="197" y="169"/>
                    </a:cubicBezTo>
                    <a:cubicBezTo>
                      <a:pt x="187" y="169"/>
                      <a:pt x="171" y="170"/>
                      <a:pt x="151" y="177"/>
                    </a:cubicBezTo>
                    <a:cubicBezTo>
                      <a:pt x="119" y="187"/>
                      <a:pt x="78" y="212"/>
                      <a:pt x="49" y="260"/>
                    </a:cubicBezTo>
                    <a:cubicBezTo>
                      <a:pt x="19" y="308"/>
                      <a:pt x="0" y="377"/>
                      <a:pt x="0" y="474"/>
                    </a:cubicBezTo>
                    <a:cubicBezTo>
                      <a:pt x="0" y="544"/>
                      <a:pt x="10" y="630"/>
                      <a:pt x="33" y="736"/>
                    </a:cubicBezTo>
                    <a:cubicBezTo>
                      <a:pt x="38" y="760"/>
                      <a:pt x="60" y="777"/>
                      <a:pt x="84" y="777"/>
                    </a:cubicBezTo>
                    <a:cubicBezTo>
                      <a:pt x="88" y="777"/>
                      <a:pt x="92" y="776"/>
                      <a:pt x="95" y="776"/>
                    </a:cubicBezTo>
                    <a:cubicBezTo>
                      <a:pt x="124" y="769"/>
                      <a:pt x="142" y="741"/>
                      <a:pt x="136" y="713"/>
                    </a:cubicBezTo>
                    <a:cubicBezTo>
                      <a:pt x="114" y="613"/>
                      <a:pt x="105" y="534"/>
                      <a:pt x="105" y="474"/>
                    </a:cubicBezTo>
                    <a:cubicBezTo>
                      <a:pt x="105" y="418"/>
                      <a:pt x="112" y="378"/>
                      <a:pt x="122" y="350"/>
                    </a:cubicBezTo>
                    <a:cubicBezTo>
                      <a:pt x="132" y="321"/>
                      <a:pt x="144" y="304"/>
                      <a:pt x="155" y="294"/>
                    </a:cubicBezTo>
                    <a:cubicBezTo>
                      <a:pt x="155" y="543"/>
                      <a:pt x="155" y="543"/>
                      <a:pt x="155" y="543"/>
                    </a:cubicBezTo>
                    <a:cubicBezTo>
                      <a:pt x="155" y="667"/>
                      <a:pt x="155" y="667"/>
                      <a:pt x="155" y="667"/>
                    </a:cubicBezTo>
                    <a:cubicBezTo>
                      <a:pt x="155" y="1266"/>
                      <a:pt x="155" y="1266"/>
                      <a:pt x="155" y="1266"/>
                    </a:cubicBezTo>
                    <a:cubicBezTo>
                      <a:pt x="155" y="1310"/>
                      <a:pt x="191" y="1347"/>
                      <a:pt x="236" y="1347"/>
                    </a:cubicBezTo>
                    <a:cubicBezTo>
                      <a:pt x="281" y="1347"/>
                      <a:pt x="317" y="1310"/>
                      <a:pt x="317" y="1266"/>
                    </a:cubicBezTo>
                    <a:cubicBezTo>
                      <a:pt x="317" y="718"/>
                      <a:pt x="317" y="718"/>
                      <a:pt x="317" y="718"/>
                    </a:cubicBezTo>
                    <a:cubicBezTo>
                      <a:pt x="347" y="718"/>
                      <a:pt x="347" y="718"/>
                      <a:pt x="347" y="718"/>
                    </a:cubicBezTo>
                    <a:cubicBezTo>
                      <a:pt x="347" y="1266"/>
                      <a:pt x="347" y="1266"/>
                      <a:pt x="347" y="1266"/>
                    </a:cubicBezTo>
                    <a:cubicBezTo>
                      <a:pt x="347" y="1310"/>
                      <a:pt x="384" y="1347"/>
                      <a:pt x="429" y="1347"/>
                    </a:cubicBezTo>
                    <a:cubicBezTo>
                      <a:pt x="473" y="1347"/>
                      <a:pt x="510" y="1310"/>
                      <a:pt x="510" y="1266"/>
                    </a:cubicBezTo>
                    <a:cubicBezTo>
                      <a:pt x="510" y="667"/>
                      <a:pt x="510" y="667"/>
                      <a:pt x="510" y="667"/>
                    </a:cubicBezTo>
                    <a:cubicBezTo>
                      <a:pt x="510" y="543"/>
                      <a:pt x="510" y="543"/>
                      <a:pt x="510" y="543"/>
                    </a:cubicBezTo>
                    <a:cubicBezTo>
                      <a:pt x="510" y="284"/>
                      <a:pt x="510" y="284"/>
                      <a:pt x="510" y="284"/>
                    </a:cubicBezTo>
                    <a:cubicBezTo>
                      <a:pt x="510" y="271"/>
                      <a:pt x="510" y="271"/>
                      <a:pt x="510" y="271"/>
                    </a:cubicBezTo>
                    <a:cubicBezTo>
                      <a:pt x="567" y="265"/>
                      <a:pt x="667" y="243"/>
                      <a:pt x="779" y="173"/>
                    </a:cubicBezTo>
                    <a:close/>
                  </a:path>
                </a:pathLst>
              </a:custGeom>
              <a:solidFill>
                <a:srgbClr val="C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黑体" pitchFamily="49" charset="-122"/>
                  <a:ea typeface="黑体" pitchFamily="49" charset="-122"/>
                </a:endParaRPr>
              </a:p>
            </p:txBody>
          </p:sp>
          <p:sp>
            <p:nvSpPr>
              <p:cNvPr id="28" name="PA-任意多边形 111">
                <a:extLst>
                  <a:ext uri="{FF2B5EF4-FFF2-40B4-BE49-F238E27FC236}">
                    <a16:creationId xmlns:a16="http://schemas.microsoft.com/office/drawing/2014/main" xmlns="" id="{02F781B4-3C25-2946-8B95-68F4E5A497C5}"/>
                  </a:ext>
                </a:extLst>
              </p:cNvPr>
              <p:cNvSpPr/>
              <p:nvPr>
                <p:custDataLst>
                  <p:tags r:id="rId5"/>
                </p:custDataLst>
              </p:nvPr>
            </p:nvSpPr>
            <p:spPr bwMode="auto">
              <a:xfrm>
                <a:off x="8006681" y="2588958"/>
                <a:ext cx="300962" cy="302211"/>
              </a:xfrm>
              <a:custGeom>
                <a:avLst/>
                <a:gdLst>
                  <a:gd name="T0" fmla="*/ 196 w 324"/>
                  <a:gd name="T1" fmla="*/ 19 h 324"/>
                  <a:gd name="T2" fmla="*/ 19 w 324"/>
                  <a:gd name="T3" fmla="*/ 129 h 324"/>
                  <a:gd name="T4" fmla="*/ 129 w 324"/>
                  <a:gd name="T5" fmla="*/ 306 h 324"/>
                  <a:gd name="T6" fmla="*/ 306 w 324"/>
                  <a:gd name="T7" fmla="*/ 196 h 324"/>
                  <a:gd name="T8" fmla="*/ 196 w 324"/>
                  <a:gd name="T9" fmla="*/ 19 h 324"/>
                </a:gdLst>
                <a:ahLst/>
                <a:cxnLst>
                  <a:cxn ang="0">
                    <a:pos x="T0" y="T1"/>
                  </a:cxn>
                  <a:cxn ang="0">
                    <a:pos x="T2" y="T3"/>
                  </a:cxn>
                  <a:cxn ang="0">
                    <a:pos x="T4" y="T5"/>
                  </a:cxn>
                  <a:cxn ang="0">
                    <a:pos x="T6" y="T7"/>
                  </a:cxn>
                  <a:cxn ang="0">
                    <a:pos x="T8" y="T9"/>
                  </a:cxn>
                </a:cxnLst>
                <a:rect l="0" t="0" r="r" b="b"/>
                <a:pathLst>
                  <a:path w="324" h="324">
                    <a:moveTo>
                      <a:pt x="196" y="19"/>
                    </a:moveTo>
                    <a:cubicBezTo>
                      <a:pt x="116" y="0"/>
                      <a:pt x="37" y="49"/>
                      <a:pt x="19" y="129"/>
                    </a:cubicBezTo>
                    <a:cubicBezTo>
                      <a:pt x="0" y="208"/>
                      <a:pt x="49" y="288"/>
                      <a:pt x="129" y="306"/>
                    </a:cubicBezTo>
                    <a:cubicBezTo>
                      <a:pt x="208" y="324"/>
                      <a:pt x="287" y="275"/>
                      <a:pt x="306" y="196"/>
                    </a:cubicBezTo>
                    <a:cubicBezTo>
                      <a:pt x="324" y="116"/>
                      <a:pt x="275" y="37"/>
                      <a:pt x="196" y="19"/>
                    </a:cubicBezTo>
                    <a:close/>
                  </a:path>
                </a:pathLst>
              </a:custGeom>
              <a:solidFill>
                <a:srgbClr val="C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黑体" pitchFamily="49" charset="-122"/>
                  <a:ea typeface="黑体" pitchFamily="49" charset="-122"/>
                </a:endParaRPr>
              </a:p>
            </p:txBody>
          </p:sp>
          <p:sp>
            <p:nvSpPr>
              <p:cNvPr id="29" name="PA-任意多边形 112">
                <a:extLst>
                  <a:ext uri="{FF2B5EF4-FFF2-40B4-BE49-F238E27FC236}">
                    <a16:creationId xmlns:a16="http://schemas.microsoft.com/office/drawing/2014/main" xmlns="" id="{2401621A-BBEA-6E42-BEE0-0BDD609B4209}"/>
                  </a:ext>
                </a:extLst>
              </p:cNvPr>
              <p:cNvSpPr/>
              <p:nvPr>
                <p:custDataLst>
                  <p:tags r:id="rId6"/>
                </p:custDataLst>
              </p:nvPr>
            </p:nvSpPr>
            <p:spPr bwMode="auto">
              <a:xfrm>
                <a:off x="8582497" y="2495719"/>
                <a:ext cx="574450" cy="1558507"/>
              </a:xfrm>
              <a:custGeom>
                <a:avLst/>
                <a:gdLst>
                  <a:gd name="T0" fmla="*/ 528 w 617"/>
                  <a:gd name="T1" fmla="*/ 1639 h 1675"/>
                  <a:gd name="T2" fmla="*/ 325 w 617"/>
                  <a:gd name="T3" fmla="*/ 1567 h 1675"/>
                  <a:gd name="T4" fmla="*/ 325 w 617"/>
                  <a:gd name="T5" fmla="*/ 1283 h 1675"/>
                  <a:gd name="T6" fmla="*/ 596 w 617"/>
                  <a:gd name="T7" fmla="*/ 1283 h 1675"/>
                  <a:gd name="T8" fmla="*/ 617 w 617"/>
                  <a:gd name="T9" fmla="*/ 1283 h 1675"/>
                  <a:gd name="T10" fmla="*/ 617 w 617"/>
                  <a:gd name="T11" fmla="*/ 1250 h 1675"/>
                  <a:gd name="T12" fmla="*/ 596 w 617"/>
                  <a:gd name="T13" fmla="*/ 1250 h 1675"/>
                  <a:gd name="T14" fmla="*/ 596 w 617"/>
                  <a:gd name="T15" fmla="*/ 33 h 1675"/>
                  <a:gd name="T16" fmla="*/ 617 w 617"/>
                  <a:gd name="T17" fmla="*/ 33 h 1675"/>
                  <a:gd name="T18" fmla="*/ 617 w 617"/>
                  <a:gd name="T19" fmla="*/ 0 h 1675"/>
                  <a:gd name="T20" fmla="*/ 0 w 617"/>
                  <a:gd name="T21" fmla="*/ 0 h 1675"/>
                  <a:gd name="T22" fmla="*/ 0 w 617"/>
                  <a:gd name="T23" fmla="*/ 33 h 1675"/>
                  <a:gd name="T24" fmla="*/ 21 w 617"/>
                  <a:gd name="T25" fmla="*/ 33 h 1675"/>
                  <a:gd name="T26" fmla="*/ 21 w 617"/>
                  <a:gd name="T27" fmla="*/ 302 h 1675"/>
                  <a:gd name="T28" fmla="*/ 44 w 617"/>
                  <a:gd name="T29" fmla="*/ 282 h 1675"/>
                  <a:gd name="T30" fmla="*/ 53 w 617"/>
                  <a:gd name="T31" fmla="*/ 275 h 1675"/>
                  <a:gd name="T32" fmla="*/ 53 w 617"/>
                  <a:gd name="T33" fmla="*/ 33 h 1675"/>
                  <a:gd name="T34" fmla="*/ 563 w 617"/>
                  <a:gd name="T35" fmla="*/ 33 h 1675"/>
                  <a:gd name="T36" fmla="*/ 563 w 617"/>
                  <a:gd name="T37" fmla="*/ 1250 h 1675"/>
                  <a:gd name="T38" fmla="*/ 53 w 617"/>
                  <a:gd name="T39" fmla="*/ 1250 h 1675"/>
                  <a:gd name="T40" fmla="*/ 53 w 617"/>
                  <a:gd name="T41" fmla="*/ 440 h 1675"/>
                  <a:gd name="T42" fmla="*/ 21 w 617"/>
                  <a:gd name="T43" fmla="*/ 462 h 1675"/>
                  <a:gd name="T44" fmla="*/ 21 w 617"/>
                  <a:gd name="T45" fmla="*/ 1250 h 1675"/>
                  <a:gd name="T46" fmla="*/ 0 w 617"/>
                  <a:gd name="T47" fmla="*/ 1250 h 1675"/>
                  <a:gd name="T48" fmla="*/ 0 w 617"/>
                  <a:gd name="T49" fmla="*/ 1283 h 1675"/>
                  <a:gd name="T50" fmla="*/ 21 w 617"/>
                  <a:gd name="T51" fmla="*/ 1283 h 1675"/>
                  <a:gd name="T52" fmla="*/ 292 w 617"/>
                  <a:gd name="T53" fmla="*/ 1283 h 1675"/>
                  <a:gd name="T54" fmla="*/ 292 w 617"/>
                  <a:gd name="T55" fmla="*/ 1567 h 1675"/>
                  <a:gd name="T56" fmla="*/ 89 w 617"/>
                  <a:gd name="T57" fmla="*/ 1639 h 1675"/>
                  <a:gd name="T58" fmla="*/ 308 w 617"/>
                  <a:gd name="T59" fmla="*/ 1675 h 1675"/>
                  <a:gd name="T60" fmla="*/ 528 w 617"/>
                  <a:gd name="T61" fmla="*/ 1639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17" h="1675">
                    <a:moveTo>
                      <a:pt x="528" y="1639"/>
                    </a:moveTo>
                    <a:cubicBezTo>
                      <a:pt x="528" y="1610"/>
                      <a:pt x="438" y="1570"/>
                      <a:pt x="325" y="1567"/>
                    </a:cubicBezTo>
                    <a:cubicBezTo>
                      <a:pt x="325" y="1283"/>
                      <a:pt x="325" y="1283"/>
                      <a:pt x="325" y="1283"/>
                    </a:cubicBezTo>
                    <a:cubicBezTo>
                      <a:pt x="596" y="1283"/>
                      <a:pt x="596" y="1283"/>
                      <a:pt x="596" y="1283"/>
                    </a:cubicBezTo>
                    <a:cubicBezTo>
                      <a:pt x="617" y="1283"/>
                      <a:pt x="617" y="1283"/>
                      <a:pt x="617" y="1283"/>
                    </a:cubicBezTo>
                    <a:cubicBezTo>
                      <a:pt x="617" y="1250"/>
                      <a:pt x="617" y="1250"/>
                      <a:pt x="617" y="1250"/>
                    </a:cubicBezTo>
                    <a:cubicBezTo>
                      <a:pt x="596" y="1250"/>
                      <a:pt x="596" y="1250"/>
                      <a:pt x="596" y="1250"/>
                    </a:cubicBezTo>
                    <a:cubicBezTo>
                      <a:pt x="596" y="33"/>
                      <a:pt x="596" y="33"/>
                      <a:pt x="596" y="33"/>
                    </a:cubicBezTo>
                    <a:cubicBezTo>
                      <a:pt x="617" y="33"/>
                      <a:pt x="617" y="33"/>
                      <a:pt x="617" y="33"/>
                    </a:cubicBezTo>
                    <a:cubicBezTo>
                      <a:pt x="617" y="0"/>
                      <a:pt x="617" y="0"/>
                      <a:pt x="617" y="0"/>
                    </a:cubicBezTo>
                    <a:cubicBezTo>
                      <a:pt x="0" y="0"/>
                      <a:pt x="0" y="0"/>
                      <a:pt x="0" y="0"/>
                    </a:cubicBezTo>
                    <a:cubicBezTo>
                      <a:pt x="0" y="33"/>
                      <a:pt x="0" y="33"/>
                      <a:pt x="0" y="33"/>
                    </a:cubicBezTo>
                    <a:cubicBezTo>
                      <a:pt x="21" y="33"/>
                      <a:pt x="21" y="33"/>
                      <a:pt x="21" y="33"/>
                    </a:cubicBezTo>
                    <a:cubicBezTo>
                      <a:pt x="21" y="302"/>
                      <a:pt x="21" y="302"/>
                      <a:pt x="21" y="302"/>
                    </a:cubicBezTo>
                    <a:cubicBezTo>
                      <a:pt x="28" y="295"/>
                      <a:pt x="36" y="289"/>
                      <a:pt x="44" y="282"/>
                    </a:cubicBezTo>
                    <a:cubicBezTo>
                      <a:pt x="47" y="280"/>
                      <a:pt x="50" y="277"/>
                      <a:pt x="53" y="275"/>
                    </a:cubicBezTo>
                    <a:cubicBezTo>
                      <a:pt x="53" y="33"/>
                      <a:pt x="53" y="33"/>
                      <a:pt x="53" y="33"/>
                    </a:cubicBezTo>
                    <a:cubicBezTo>
                      <a:pt x="563" y="33"/>
                      <a:pt x="563" y="33"/>
                      <a:pt x="563" y="33"/>
                    </a:cubicBezTo>
                    <a:cubicBezTo>
                      <a:pt x="563" y="1250"/>
                      <a:pt x="563" y="1250"/>
                      <a:pt x="563" y="1250"/>
                    </a:cubicBezTo>
                    <a:cubicBezTo>
                      <a:pt x="53" y="1250"/>
                      <a:pt x="53" y="1250"/>
                      <a:pt x="53" y="1250"/>
                    </a:cubicBezTo>
                    <a:cubicBezTo>
                      <a:pt x="53" y="440"/>
                      <a:pt x="53" y="440"/>
                      <a:pt x="53" y="440"/>
                    </a:cubicBezTo>
                    <a:cubicBezTo>
                      <a:pt x="42" y="448"/>
                      <a:pt x="31" y="455"/>
                      <a:pt x="21" y="462"/>
                    </a:cubicBezTo>
                    <a:cubicBezTo>
                      <a:pt x="21" y="1250"/>
                      <a:pt x="21" y="1250"/>
                      <a:pt x="21" y="1250"/>
                    </a:cubicBezTo>
                    <a:cubicBezTo>
                      <a:pt x="0" y="1250"/>
                      <a:pt x="0" y="1250"/>
                      <a:pt x="0" y="1250"/>
                    </a:cubicBezTo>
                    <a:cubicBezTo>
                      <a:pt x="0" y="1283"/>
                      <a:pt x="0" y="1283"/>
                      <a:pt x="0" y="1283"/>
                    </a:cubicBezTo>
                    <a:cubicBezTo>
                      <a:pt x="21" y="1283"/>
                      <a:pt x="21" y="1283"/>
                      <a:pt x="21" y="1283"/>
                    </a:cubicBezTo>
                    <a:cubicBezTo>
                      <a:pt x="292" y="1283"/>
                      <a:pt x="292" y="1283"/>
                      <a:pt x="292" y="1283"/>
                    </a:cubicBezTo>
                    <a:cubicBezTo>
                      <a:pt x="292" y="1567"/>
                      <a:pt x="292" y="1567"/>
                      <a:pt x="292" y="1567"/>
                    </a:cubicBezTo>
                    <a:cubicBezTo>
                      <a:pt x="178" y="1570"/>
                      <a:pt x="89" y="1610"/>
                      <a:pt x="89" y="1639"/>
                    </a:cubicBezTo>
                    <a:cubicBezTo>
                      <a:pt x="89" y="1669"/>
                      <a:pt x="187" y="1675"/>
                      <a:pt x="308" y="1675"/>
                    </a:cubicBezTo>
                    <a:cubicBezTo>
                      <a:pt x="430" y="1675"/>
                      <a:pt x="528" y="1669"/>
                      <a:pt x="528" y="1639"/>
                    </a:cubicBezTo>
                    <a:close/>
                  </a:path>
                </a:pathLst>
              </a:custGeom>
              <a:solidFill>
                <a:srgbClr val="C00000"/>
              </a:solid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defTabSz="914400" eaLnBrk="0" fontAlgn="base" latinLnBrk="0" hangingPunct="0">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3D3D3D"/>
                  </a:solidFill>
                  <a:effectLst/>
                  <a:uLnTx/>
                  <a:uFillTx/>
                  <a:latin typeface="黑体" pitchFamily="49" charset="-122"/>
                  <a:ea typeface="黑体" pitchFamily="49" charset="-122"/>
                </a:endParaRPr>
              </a:p>
            </p:txBody>
          </p:sp>
        </p:grpSp>
        <p:sp>
          <p:nvSpPr>
            <p:cNvPr id="24" name="PA-文本框 9">
              <a:extLst>
                <a:ext uri="{FF2B5EF4-FFF2-40B4-BE49-F238E27FC236}">
                  <a16:creationId xmlns:a16="http://schemas.microsoft.com/office/drawing/2014/main" xmlns="" id="{ED16805F-C183-0645-98A1-21172A9B180D}"/>
                </a:ext>
              </a:extLst>
            </p:cNvPr>
            <p:cNvSpPr txBox="1"/>
            <p:nvPr>
              <p:custDataLst>
                <p:tags r:id="rId3"/>
              </p:custDataLst>
            </p:nvPr>
          </p:nvSpPr>
          <p:spPr>
            <a:xfrm>
              <a:off x="2960037" y="2696761"/>
              <a:ext cx="872029" cy="2311890"/>
            </a:xfrm>
            <a:prstGeom prst="rect">
              <a:avLst/>
            </a:prstGeom>
            <a:noFill/>
          </p:spPr>
          <p:txBody>
            <a:bodyPr vert="eaVert" wrap="square" rtlCol="0">
              <a:spAutoFit/>
            </a:bodyPr>
            <a:lstStyle/>
            <a:p>
              <a:pPr algn="ctr"/>
              <a:r>
                <a:rPr lang="zh-CN" altLang="en-US" sz="2800" b="1" dirty="0">
                  <a:solidFill>
                    <a:srgbClr val="D0000A"/>
                  </a:solidFill>
                  <a:latin typeface="黑体" pitchFamily="49" charset="-122"/>
                  <a:ea typeface="黑体" pitchFamily="49" charset="-122"/>
                </a:rPr>
                <a:t>制度自信</a:t>
              </a:r>
              <a:endParaRPr lang="en-US" altLang="zh-CN" sz="2800" b="1" dirty="0">
                <a:solidFill>
                  <a:srgbClr val="D0000A"/>
                </a:solidFill>
                <a:latin typeface="黑体" pitchFamily="49" charset="-122"/>
                <a:ea typeface="黑体" pitchFamily="49" charset="-122"/>
              </a:endParaRPr>
            </a:p>
          </p:txBody>
        </p:sp>
      </p:grpSp>
    </p:spTree>
    <p:extLst>
      <p:ext uri="{BB962C8B-B14F-4D97-AF65-F5344CB8AC3E}">
        <p14:creationId xmlns:p14="http://schemas.microsoft.com/office/powerpoint/2010/main" xmlns="" val="324893917"/>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PA-102215">
            <a:extLst>
              <a:ext uri="{FF2B5EF4-FFF2-40B4-BE49-F238E27FC236}">
                <a16:creationId xmlns:a16="http://schemas.microsoft.com/office/drawing/2014/main" xmlns="" id="{E26DF66A-E083-40B5-AF26-35D8FEB476EF}"/>
              </a:ext>
            </a:extLst>
          </p:cNvPr>
          <p:cNvGrpSpPr/>
          <p:nvPr>
            <p:custDataLst>
              <p:tags r:id="rId1"/>
            </p:custDataLst>
          </p:nvPr>
        </p:nvGrpSpPr>
        <p:grpSpPr>
          <a:xfrm>
            <a:off x="7842259" y="3712256"/>
            <a:ext cx="4842864" cy="2430209"/>
            <a:chOff x="4966123" y="1929078"/>
            <a:chExt cx="4842864" cy="2430209"/>
          </a:xfrm>
        </p:grpSpPr>
        <p:sp>
          <p:nvSpPr>
            <p:cNvPr id="32" name="PA-任意多边形 5">
              <a:extLst>
                <a:ext uri="{FF2B5EF4-FFF2-40B4-BE49-F238E27FC236}">
                  <a16:creationId xmlns:a16="http://schemas.microsoft.com/office/drawing/2014/main" xmlns="" id="{F4192812-5093-4365-85BB-58CDE3DA5A16}"/>
                </a:ext>
              </a:extLst>
            </p:cNvPr>
            <p:cNvSpPr>
              <a:spLocks noChangeArrowheads="1"/>
            </p:cNvSpPr>
            <p:nvPr>
              <p:custDataLst>
                <p:tags r:id="rId9"/>
              </p:custDataLst>
            </p:nvPr>
          </p:nvSpPr>
          <p:spPr bwMode="auto">
            <a:xfrm>
              <a:off x="6185245" y="1929078"/>
              <a:ext cx="1408112" cy="1647825"/>
            </a:xfrm>
            <a:custGeom>
              <a:avLst/>
              <a:gdLst>
                <a:gd name="T0" fmla="*/ 376954419 w 2631"/>
                <a:gd name="T1" fmla="*/ 0 h 3052"/>
                <a:gd name="T2" fmla="*/ 753621971 w 2631"/>
                <a:gd name="T3" fmla="*/ 383626834 h 3052"/>
                <a:gd name="T4" fmla="*/ 508430120 w 2631"/>
                <a:gd name="T5" fmla="*/ 743058392 h 3052"/>
                <a:gd name="T6" fmla="*/ 453433472 w 2631"/>
                <a:gd name="T7" fmla="*/ 807190748 h 3052"/>
                <a:gd name="T8" fmla="*/ 396431964 w 2631"/>
                <a:gd name="T9" fmla="*/ 873946557 h 3052"/>
                <a:gd name="T10" fmla="*/ 359768067 w 2631"/>
                <a:gd name="T11" fmla="*/ 876278456 h 3052"/>
                <a:gd name="T12" fmla="*/ 300761163 w 2631"/>
                <a:gd name="T13" fmla="*/ 807190748 h 3052"/>
                <a:gd name="T14" fmla="*/ 246051382 w 2631"/>
                <a:gd name="T15" fmla="*/ 743349947 h 3052"/>
                <a:gd name="T16" fmla="*/ 0 w 2631"/>
                <a:gd name="T17" fmla="*/ 383626834 h 3052"/>
                <a:gd name="T18" fmla="*/ 376954419 w 2631"/>
                <a:gd name="T19" fmla="*/ 0 h 30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31" h="3052">
                  <a:moveTo>
                    <a:pt x="1316" y="0"/>
                  </a:moveTo>
                  <a:cubicBezTo>
                    <a:pt x="2042" y="0"/>
                    <a:pt x="2631" y="589"/>
                    <a:pt x="2631" y="1316"/>
                  </a:cubicBezTo>
                  <a:cubicBezTo>
                    <a:pt x="2631" y="1880"/>
                    <a:pt x="2275" y="2362"/>
                    <a:pt x="1775" y="2549"/>
                  </a:cubicBezTo>
                  <a:lnTo>
                    <a:pt x="1583" y="2769"/>
                  </a:lnTo>
                  <a:cubicBezTo>
                    <a:pt x="1517" y="2845"/>
                    <a:pt x="1451" y="2921"/>
                    <a:pt x="1384" y="2998"/>
                  </a:cubicBezTo>
                  <a:cubicBezTo>
                    <a:pt x="1345" y="3049"/>
                    <a:pt x="1302" y="3052"/>
                    <a:pt x="1256" y="3006"/>
                  </a:cubicBezTo>
                  <a:cubicBezTo>
                    <a:pt x="1187" y="2927"/>
                    <a:pt x="1119" y="2848"/>
                    <a:pt x="1050" y="2769"/>
                  </a:cubicBezTo>
                  <a:lnTo>
                    <a:pt x="859" y="2550"/>
                  </a:lnTo>
                  <a:cubicBezTo>
                    <a:pt x="357" y="2364"/>
                    <a:pt x="0" y="1881"/>
                    <a:pt x="0" y="1316"/>
                  </a:cubicBezTo>
                  <a:cubicBezTo>
                    <a:pt x="0" y="589"/>
                    <a:pt x="589" y="0"/>
                    <a:pt x="1316" y="0"/>
                  </a:cubicBezTo>
                  <a:close/>
                </a:path>
              </a:pathLst>
            </a:custGeom>
            <a:solidFill>
              <a:srgbClr val="C9110E"/>
            </a:solidFill>
            <a:ln>
              <a:noFill/>
            </a:ln>
          </p:spPr>
          <p:txBody>
            <a:bodyPr/>
            <a:lstStyle/>
            <a:p>
              <a:endParaRPr lang="zh-CN" altLang="en-US" dirty="0">
                <a:solidFill>
                  <a:srgbClr val="D8000A"/>
                </a:solidFill>
                <a:latin typeface="+mj-ea"/>
                <a:ea typeface="+mj-ea"/>
              </a:endParaRPr>
            </a:p>
          </p:txBody>
        </p:sp>
        <p:sp>
          <p:nvSpPr>
            <p:cNvPr id="33" name="PA-任意多边形 6">
              <a:extLst>
                <a:ext uri="{FF2B5EF4-FFF2-40B4-BE49-F238E27FC236}">
                  <a16:creationId xmlns:a16="http://schemas.microsoft.com/office/drawing/2014/main" xmlns="" id="{719E6608-9802-45AC-864B-44A3F4533297}"/>
                </a:ext>
              </a:extLst>
            </p:cNvPr>
            <p:cNvSpPr>
              <a:spLocks noEditPoints="1" noChangeArrowheads="1"/>
            </p:cNvSpPr>
            <p:nvPr>
              <p:custDataLst>
                <p:tags r:id="rId10"/>
              </p:custDataLst>
            </p:nvPr>
          </p:nvSpPr>
          <p:spPr bwMode="auto">
            <a:xfrm>
              <a:off x="6557359" y="2162440"/>
              <a:ext cx="638175" cy="877888"/>
            </a:xfrm>
            <a:custGeom>
              <a:avLst/>
              <a:gdLst>
                <a:gd name="T0" fmla="*/ 45001510 w 1192"/>
                <a:gd name="T1" fmla="*/ 76955576 h 1626"/>
                <a:gd name="T2" fmla="*/ 37835426 w 1192"/>
                <a:gd name="T3" fmla="*/ 473977454 h 1626"/>
                <a:gd name="T4" fmla="*/ 341667224 w 1192"/>
                <a:gd name="T5" fmla="*/ 116308282 h 1626"/>
                <a:gd name="T6" fmla="*/ 315583427 w 1192"/>
                <a:gd name="T7" fmla="*/ 124761598 h 1626"/>
                <a:gd name="T8" fmla="*/ 38982213 w 1192"/>
                <a:gd name="T9" fmla="*/ 446576658 h 1626"/>
                <a:gd name="T10" fmla="*/ 147902945 w 1192"/>
                <a:gd name="T11" fmla="*/ 50429429 h 1626"/>
                <a:gd name="T12" fmla="*/ 194050707 w 1192"/>
                <a:gd name="T13" fmla="*/ 50429429 h 1626"/>
                <a:gd name="T14" fmla="*/ 170260486 w 1192"/>
                <a:gd name="T15" fmla="*/ 75498368 h 1626"/>
                <a:gd name="T16" fmla="*/ 119526109 w 1192"/>
                <a:gd name="T17" fmla="*/ 51595087 h 1626"/>
                <a:gd name="T18" fmla="*/ 62772970 w 1192"/>
                <a:gd name="T19" fmla="*/ 120097346 h 1626"/>
                <a:gd name="T20" fmla="*/ 279181218 w 1192"/>
                <a:gd name="T21" fmla="*/ 120097346 h 1626"/>
                <a:gd name="T22" fmla="*/ 222427544 w 1192"/>
                <a:gd name="T23" fmla="*/ 51595087 h 1626"/>
                <a:gd name="T24" fmla="*/ 119526109 w 1192"/>
                <a:gd name="T25" fmla="*/ 51595087 h 1626"/>
                <a:gd name="T26" fmla="*/ 120672896 w 1192"/>
                <a:gd name="T27" fmla="*/ 360001568 h 1626"/>
                <a:gd name="T28" fmla="*/ 82836935 w 1192"/>
                <a:gd name="T29" fmla="*/ 370786741 h 1626"/>
                <a:gd name="T30" fmla="*/ 74524599 w 1192"/>
                <a:gd name="T31" fmla="*/ 379240057 h 1626"/>
                <a:gd name="T32" fmla="*/ 120672896 w 1192"/>
                <a:gd name="T33" fmla="*/ 382738112 h 1626"/>
                <a:gd name="T34" fmla="*/ 72231559 w 1192"/>
                <a:gd name="T35" fmla="*/ 406932942 h 1626"/>
                <a:gd name="T36" fmla="*/ 132424525 w 1192"/>
                <a:gd name="T37" fmla="*/ 376908201 h 1626"/>
                <a:gd name="T38" fmla="*/ 132424525 w 1192"/>
                <a:gd name="T39" fmla="*/ 357669172 h 1626"/>
                <a:gd name="T40" fmla="*/ 60479930 w 1192"/>
                <a:gd name="T41" fmla="*/ 361167226 h 1626"/>
                <a:gd name="T42" fmla="*/ 116946640 w 1192"/>
                <a:gd name="T43" fmla="*/ 422382368 h 1626"/>
                <a:gd name="T44" fmla="*/ 116946640 w 1192"/>
                <a:gd name="T45" fmla="*/ 185976200 h 1626"/>
                <a:gd name="T46" fmla="*/ 82836935 w 1192"/>
                <a:gd name="T47" fmla="*/ 196761912 h 1626"/>
                <a:gd name="T48" fmla="*/ 94589099 w 1192"/>
                <a:gd name="T49" fmla="*/ 227952312 h 1626"/>
                <a:gd name="T50" fmla="*/ 72231559 w 1192"/>
                <a:gd name="T51" fmla="*/ 236405628 h 1626"/>
                <a:gd name="T52" fmla="*/ 116946640 w 1192"/>
                <a:gd name="T53" fmla="*/ 174024829 h 1626"/>
                <a:gd name="T54" fmla="*/ 60479930 w 1192"/>
                <a:gd name="T55" fmla="*/ 235239970 h 1626"/>
                <a:gd name="T56" fmla="*/ 131851666 w 1192"/>
                <a:gd name="T57" fmla="*/ 199968417 h 1626"/>
                <a:gd name="T58" fmla="*/ 131278273 w 1192"/>
                <a:gd name="T59" fmla="*/ 183644343 h 1626"/>
                <a:gd name="T60" fmla="*/ 120672896 w 1192"/>
                <a:gd name="T61" fmla="*/ 279547398 h 1626"/>
                <a:gd name="T62" fmla="*/ 74524599 w 1192"/>
                <a:gd name="T63" fmla="*/ 291499309 h 1626"/>
                <a:gd name="T64" fmla="*/ 120672896 w 1192"/>
                <a:gd name="T65" fmla="*/ 322980718 h 1626"/>
                <a:gd name="T66" fmla="*/ 132138096 w 1192"/>
                <a:gd name="T67" fmla="*/ 270510983 h 1626"/>
                <a:gd name="T68" fmla="*/ 60479930 w 1192"/>
                <a:gd name="T69" fmla="*/ 273717488 h 1626"/>
                <a:gd name="T70" fmla="*/ 120672896 w 1192"/>
                <a:gd name="T71" fmla="*/ 334932629 h 1626"/>
                <a:gd name="T72" fmla="*/ 158221893 w 1192"/>
                <a:gd name="T73" fmla="*/ 258559612 h 1626"/>
                <a:gd name="T74" fmla="*/ 178572822 w 1192"/>
                <a:gd name="T75" fmla="*/ 401977141 h 1626"/>
                <a:gd name="T76" fmla="*/ 274308174 w 1192"/>
                <a:gd name="T77" fmla="*/ 371952939 h 1626"/>
                <a:gd name="T78" fmla="*/ 175132995 w 1192"/>
                <a:gd name="T79" fmla="*/ 398479086 h 1626"/>
                <a:gd name="T80" fmla="*/ 274308174 w 1192"/>
                <a:gd name="T81" fmla="*/ 282171344 h 1626"/>
                <a:gd name="T82" fmla="*/ 175132995 w 1192"/>
                <a:gd name="T83" fmla="*/ 227952312 h 1626"/>
                <a:gd name="T84" fmla="*/ 175132995 w 1192"/>
                <a:gd name="T85" fmla="*/ 195595714 h 162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192" h="1626">
                  <a:moveTo>
                    <a:pt x="91" y="428"/>
                  </a:moveTo>
                  <a:cubicBezTo>
                    <a:pt x="91" y="382"/>
                    <a:pt x="112" y="359"/>
                    <a:pt x="157" y="358"/>
                  </a:cubicBezTo>
                  <a:lnTo>
                    <a:pt x="157" y="264"/>
                  </a:lnTo>
                  <a:cubicBezTo>
                    <a:pt x="74" y="265"/>
                    <a:pt x="0" y="319"/>
                    <a:pt x="0" y="399"/>
                  </a:cubicBezTo>
                  <a:lnTo>
                    <a:pt x="0" y="1495"/>
                  </a:lnTo>
                  <a:cubicBezTo>
                    <a:pt x="0" y="1561"/>
                    <a:pt x="65" y="1626"/>
                    <a:pt x="132" y="1626"/>
                  </a:cubicBezTo>
                  <a:lnTo>
                    <a:pt x="1060" y="1626"/>
                  </a:lnTo>
                  <a:cubicBezTo>
                    <a:pt x="1127" y="1626"/>
                    <a:pt x="1192" y="1561"/>
                    <a:pt x="1192" y="1495"/>
                  </a:cubicBezTo>
                  <a:lnTo>
                    <a:pt x="1192" y="399"/>
                  </a:lnTo>
                  <a:cubicBezTo>
                    <a:pt x="1192" y="319"/>
                    <a:pt x="1118" y="265"/>
                    <a:pt x="1035" y="264"/>
                  </a:cubicBezTo>
                  <a:lnTo>
                    <a:pt x="1035" y="358"/>
                  </a:lnTo>
                  <a:cubicBezTo>
                    <a:pt x="1080" y="359"/>
                    <a:pt x="1101" y="382"/>
                    <a:pt x="1101" y="428"/>
                  </a:cubicBezTo>
                  <a:lnTo>
                    <a:pt x="1101" y="1466"/>
                  </a:lnTo>
                  <a:cubicBezTo>
                    <a:pt x="1101" y="1498"/>
                    <a:pt x="1087" y="1532"/>
                    <a:pt x="1056" y="1532"/>
                  </a:cubicBezTo>
                  <a:lnTo>
                    <a:pt x="136" y="1532"/>
                  </a:lnTo>
                  <a:cubicBezTo>
                    <a:pt x="101" y="1532"/>
                    <a:pt x="91" y="1494"/>
                    <a:pt x="91" y="1457"/>
                  </a:cubicBezTo>
                  <a:lnTo>
                    <a:pt x="91" y="428"/>
                  </a:lnTo>
                  <a:close/>
                  <a:moveTo>
                    <a:pt x="516" y="173"/>
                  </a:moveTo>
                  <a:cubicBezTo>
                    <a:pt x="516" y="136"/>
                    <a:pt x="552" y="99"/>
                    <a:pt x="590" y="99"/>
                  </a:cubicBezTo>
                  <a:lnTo>
                    <a:pt x="602" y="99"/>
                  </a:lnTo>
                  <a:cubicBezTo>
                    <a:pt x="640" y="99"/>
                    <a:pt x="677" y="136"/>
                    <a:pt x="677" y="173"/>
                  </a:cubicBezTo>
                  <a:lnTo>
                    <a:pt x="677" y="181"/>
                  </a:lnTo>
                  <a:cubicBezTo>
                    <a:pt x="677" y="223"/>
                    <a:pt x="640" y="259"/>
                    <a:pt x="598" y="259"/>
                  </a:cubicBezTo>
                  <a:lnTo>
                    <a:pt x="594" y="259"/>
                  </a:lnTo>
                  <a:cubicBezTo>
                    <a:pt x="552" y="259"/>
                    <a:pt x="516" y="223"/>
                    <a:pt x="516" y="181"/>
                  </a:cubicBezTo>
                  <a:lnTo>
                    <a:pt x="516" y="173"/>
                  </a:lnTo>
                  <a:close/>
                  <a:moveTo>
                    <a:pt x="417" y="177"/>
                  </a:moveTo>
                  <a:lnTo>
                    <a:pt x="285" y="177"/>
                  </a:lnTo>
                  <a:cubicBezTo>
                    <a:pt x="240" y="177"/>
                    <a:pt x="219" y="198"/>
                    <a:pt x="219" y="243"/>
                  </a:cubicBezTo>
                  <a:lnTo>
                    <a:pt x="219" y="412"/>
                  </a:lnTo>
                  <a:cubicBezTo>
                    <a:pt x="219" y="440"/>
                    <a:pt x="237" y="469"/>
                    <a:pt x="264" y="469"/>
                  </a:cubicBezTo>
                  <a:lnTo>
                    <a:pt x="928" y="469"/>
                  </a:lnTo>
                  <a:cubicBezTo>
                    <a:pt x="955" y="469"/>
                    <a:pt x="974" y="440"/>
                    <a:pt x="974" y="412"/>
                  </a:cubicBezTo>
                  <a:lnTo>
                    <a:pt x="974" y="243"/>
                  </a:lnTo>
                  <a:cubicBezTo>
                    <a:pt x="974" y="198"/>
                    <a:pt x="953" y="177"/>
                    <a:pt x="908" y="177"/>
                  </a:cubicBezTo>
                  <a:lnTo>
                    <a:pt x="776" y="177"/>
                  </a:lnTo>
                  <a:cubicBezTo>
                    <a:pt x="776" y="86"/>
                    <a:pt x="698" y="0"/>
                    <a:pt x="611" y="0"/>
                  </a:cubicBezTo>
                  <a:lnTo>
                    <a:pt x="582" y="0"/>
                  </a:lnTo>
                  <a:cubicBezTo>
                    <a:pt x="494" y="0"/>
                    <a:pt x="417" y="86"/>
                    <a:pt x="417" y="177"/>
                  </a:cubicBezTo>
                  <a:close/>
                  <a:moveTo>
                    <a:pt x="252" y="1247"/>
                  </a:moveTo>
                  <a:cubicBezTo>
                    <a:pt x="252" y="1238"/>
                    <a:pt x="255" y="1235"/>
                    <a:pt x="264" y="1235"/>
                  </a:cubicBezTo>
                  <a:lnTo>
                    <a:pt x="421" y="1235"/>
                  </a:lnTo>
                  <a:lnTo>
                    <a:pt x="421" y="1247"/>
                  </a:lnTo>
                  <a:cubicBezTo>
                    <a:pt x="421" y="1260"/>
                    <a:pt x="356" y="1298"/>
                    <a:pt x="343" y="1305"/>
                  </a:cubicBezTo>
                  <a:cubicBezTo>
                    <a:pt x="332" y="1296"/>
                    <a:pt x="307" y="1272"/>
                    <a:pt x="289" y="1272"/>
                  </a:cubicBezTo>
                  <a:lnTo>
                    <a:pt x="285" y="1272"/>
                  </a:lnTo>
                  <a:cubicBezTo>
                    <a:pt x="275" y="1272"/>
                    <a:pt x="260" y="1287"/>
                    <a:pt x="260" y="1297"/>
                  </a:cubicBezTo>
                  <a:lnTo>
                    <a:pt x="260" y="1301"/>
                  </a:lnTo>
                  <a:cubicBezTo>
                    <a:pt x="260" y="1312"/>
                    <a:pt x="318" y="1375"/>
                    <a:pt x="330" y="1375"/>
                  </a:cubicBezTo>
                  <a:lnTo>
                    <a:pt x="334" y="1375"/>
                  </a:lnTo>
                  <a:cubicBezTo>
                    <a:pt x="343" y="1375"/>
                    <a:pt x="408" y="1322"/>
                    <a:pt x="421" y="1313"/>
                  </a:cubicBezTo>
                  <a:cubicBezTo>
                    <a:pt x="421" y="1336"/>
                    <a:pt x="430" y="1408"/>
                    <a:pt x="408" y="1408"/>
                  </a:cubicBezTo>
                  <a:lnTo>
                    <a:pt x="264" y="1408"/>
                  </a:lnTo>
                  <a:cubicBezTo>
                    <a:pt x="255" y="1408"/>
                    <a:pt x="252" y="1405"/>
                    <a:pt x="252" y="1396"/>
                  </a:cubicBezTo>
                  <a:lnTo>
                    <a:pt x="252" y="1247"/>
                  </a:lnTo>
                  <a:close/>
                  <a:moveTo>
                    <a:pt x="408" y="1449"/>
                  </a:moveTo>
                  <a:cubicBezTo>
                    <a:pt x="486" y="1449"/>
                    <a:pt x="457" y="1364"/>
                    <a:pt x="462" y="1293"/>
                  </a:cubicBezTo>
                  <a:cubicBezTo>
                    <a:pt x="464" y="1256"/>
                    <a:pt x="556" y="1224"/>
                    <a:pt x="565" y="1190"/>
                  </a:cubicBezTo>
                  <a:lnTo>
                    <a:pt x="553" y="1190"/>
                  </a:lnTo>
                  <a:cubicBezTo>
                    <a:pt x="525" y="1190"/>
                    <a:pt x="483" y="1216"/>
                    <a:pt x="462" y="1227"/>
                  </a:cubicBezTo>
                  <a:cubicBezTo>
                    <a:pt x="452" y="1211"/>
                    <a:pt x="442" y="1194"/>
                    <a:pt x="417" y="1194"/>
                  </a:cubicBezTo>
                  <a:lnTo>
                    <a:pt x="256" y="1194"/>
                  </a:lnTo>
                  <a:cubicBezTo>
                    <a:pt x="232" y="1194"/>
                    <a:pt x="211" y="1215"/>
                    <a:pt x="211" y="1239"/>
                  </a:cubicBezTo>
                  <a:lnTo>
                    <a:pt x="211" y="1404"/>
                  </a:lnTo>
                  <a:cubicBezTo>
                    <a:pt x="211" y="1432"/>
                    <a:pt x="235" y="1449"/>
                    <a:pt x="264" y="1449"/>
                  </a:cubicBezTo>
                  <a:lnTo>
                    <a:pt x="408" y="1449"/>
                  </a:lnTo>
                  <a:close/>
                  <a:moveTo>
                    <a:pt x="252" y="651"/>
                  </a:moveTo>
                  <a:cubicBezTo>
                    <a:pt x="252" y="641"/>
                    <a:pt x="255" y="638"/>
                    <a:pt x="264" y="638"/>
                  </a:cubicBezTo>
                  <a:lnTo>
                    <a:pt x="408" y="638"/>
                  </a:lnTo>
                  <a:cubicBezTo>
                    <a:pt x="418" y="638"/>
                    <a:pt x="421" y="641"/>
                    <a:pt x="421" y="651"/>
                  </a:cubicBezTo>
                  <a:cubicBezTo>
                    <a:pt x="421" y="661"/>
                    <a:pt x="351" y="708"/>
                    <a:pt x="343" y="708"/>
                  </a:cubicBezTo>
                  <a:cubicBezTo>
                    <a:pt x="334" y="708"/>
                    <a:pt x="313" y="675"/>
                    <a:pt x="289" y="675"/>
                  </a:cubicBezTo>
                  <a:cubicBezTo>
                    <a:pt x="277" y="675"/>
                    <a:pt x="260" y="688"/>
                    <a:pt x="260" y="700"/>
                  </a:cubicBezTo>
                  <a:lnTo>
                    <a:pt x="260" y="704"/>
                  </a:lnTo>
                  <a:cubicBezTo>
                    <a:pt x="260" y="720"/>
                    <a:pt x="317" y="775"/>
                    <a:pt x="330" y="782"/>
                  </a:cubicBezTo>
                  <a:lnTo>
                    <a:pt x="421" y="716"/>
                  </a:lnTo>
                  <a:lnTo>
                    <a:pt x="421" y="811"/>
                  </a:lnTo>
                  <a:lnTo>
                    <a:pt x="252" y="811"/>
                  </a:lnTo>
                  <a:lnTo>
                    <a:pt x="252" y="651"/>
                  </a:lnTo>
                  <a:close/>
                  <a:moveTo>
                    <a:pt x="458" y="630"/>
                  </a:moveTo>
                  <a:cubicBezTo>
                    <a:pt x="453" y="608"/>
                    <a:pt x="435" y="597"/>
                    <a:pt x="408" y="597"/>
                  </a:cubicBezTo>
                  <a:lnTo>
                    <a:pt x="264" y="597"/>
                  </a:lnTo>
                  <a:cubicBezTo>
                    <a:pt x="235" y="597"/>
                    <a:pt x="211" y="614"/>
                    <a:pt x="211" y="642"/>
                  </a:cubicBezTo>
                  <a:lnTo>
                    <a:pt x="211" y="807"/>
                  </a:lnTo>
                  <a:cubicBezTo>
                    <a:pt x="211" y="831"/>
                    <a:pt x="232" y="852"/>
                    <a:pt x="256" y="852"/>
                  </a:cubicBezTo>
                  <a:lnTo>
                    <a:pt x="417" y="852"/>
                  </a:lnTo>
                  <a:cubicBezTo>
                    <a:pt x="481" y="852"/>
                    <a:pt x="462" y="750"/>
                    <a:pt x="460" y="686"/>
                  </a:cubicBezTo>
                  <a:lnTo>
                    <a:pt x="565" y="597"/>
                  </a:lnTo>
                  <a:cubicBezTo>
                    <a:pt x="565" y="597"/>
                    <a:pt x="558" y="593"/>
                    <a:pt x="557" y="593"/>
                  </a:cubicBezTo>
                  <a:cubicBezTo>
                    <a:pt x="516" y="593"/>
                    <a:pt x="483" y="628"/>
                    <a:pt x="458" y="630"/>
                  </a:cubicBezTo>
                  <a:close/>
                  <a:moveTo>
                    <a:pt x="252" y="939"/>
                  </a:moveTo>
                  <a:lnTo>
                    <a:pt x="421" y="939"/>
                  </a:lnTo>
                  <a:lnTo>
                    <a:pt x="421" y="959"/>
                  </a:lnTo>
                  <a:lnTo>
                    <a:pt x="343" y="1009"/>
                  </a:lnTo>
                  <a:lnTo>
                    <a:pt x="290" y="970"/>
                  </a:lnTo>
                  <a:cubicBezTo>
                    <a:pt x="276" y="978"/>
                    <a:pt x="260" y="982"/>
                    <a:pt x="260" y="1000"/>
                  </a:cubicBezTo>
                  <a:cubicBezTo>
                    <a:pt x="260" y="1013"/>
                    <a:pt x="319" y="1079"/>
                    <a:pt x="330" y="1079"/>
                  </a:cubicBezTo>
                  <a:cubicBezTo>
                    <a:pt x="349" y="1079"/>
                    <a:pt x="400" y="1023"/>
                    <a:pt x="421" y="1017"/>
                  </a:cubicBezTo>
                  <a:lnTo>
                    <a:pt x="421" y="1108"/>
                  </a:lnTo>
                  <a:lnTo>
                    <a:pt x="252" y="1108"/>
                  </a:lnTo>
                  <a:lnTo>
                    <a:pt x="252" y="939"/>
                  </a:lnTo>
                  <a:close/>
                  <a:moveTo>
                    <a:pt x="461" y="928"/>
                  </a:moveTo>
                  <a:cubicBezTo>
                    <a:pt x="454" y="915"/>
                    <a:pt x="444" y="898"/>
                    <a:pt x="421" y="898"/>
                  </a:cubicBezTo>
                  <a:lnTo>
                    <a:pt x="252" y="898"/>
                  </a:lnTo>
                  <a:cubicBezTo>
                    <a:pt x="231" y="898"/>
                    <a:pt x="211" y="918"/>
                    <a:pt x="211" y="939"/>
                  </a:cubicBezTo>
                  <a:lnTo>
                    <a:pt x="211" y="1108"/>
                  </a:lnTo>
                  <a:cubicBezTo>
                    <a:pt x="211" y="1128"/>
                    <a:pt x="231" y="1149"/>
                    <a:pt x="252" y="1149"/>
                  </a:cubicBezTo>
                  <a:lnTo>
                    <a:pt x="421" y="1149"/>
                  </a:lnTo>
                  <a:cubicBezTo>
                    <a:pt x="481" y="1149"/>
                    <a:pt x="462" y="1043"/>
                    <a:pt x="461" y="982"/>
                  </a:cubicBezTo>
                  <a:lnTo>
                    <a:pt x="565" y="894"/>
                  </a:lnTo>
                  <a:lnTo>
                    <a:pt x="552" y="887"/>
                  </a:lnTo>
                  <a:lnTo>
                    <a:pt x="461" y="928"/>
                  </a:lnTo>
                  <a:close/>
                  <a:moveTo>
                    <a:pt x="611" y="1367"/>
                  </a:moveTo>
                  <a:cubicBezTo>
                    <a:pt x="611" y="1376"/>
                    <a:pt x="613" y="1379"/>
                    <a:pt x="623" y="1379"/>
                  </a:cubicBezTo>
                  <a:lnTo>
                    <a:pt x="945" y="1379"/>
                  </a:lnTo>
                  <a:cubicBezTo>
                    <a:pt x="954" y="1379"/>
                    <a:pt x="957" y="1376"/>
                    <a:pt x="957" y="1367"/>
                  </a:cubicBezTo>
                  <a:lnTo>
                    <a:pt x="957" y="1276"/>
                  </a:lnTo>
                  <a:cubicBezTo>
                    <a:pt x="957" y="1267"/>
                    <a:pt x="954" y="1264"/>
                    <a:pt x="945" y="1264"/>
                  </a:cubicBezTo>
                  <a:lnTo>
                    <a:pt x="611" y="1264"/>
                  </a:lnTo>
                  <a:lnTo>
                    <a:pt x="611" y="1367"/>
                  </a:lnTo>
                  <a:close/>
                  <a:moveTo>
                    <a:pt x="611" y="1079"/>
                  </a:moveTo>
                  <a:lnTo>
                    <a:pt x="957" y="1079"/>
                  </a:lnTo>
                  <a:lnTo>
                    <a:pt x="957" y="968"/>
                  </a:lnTo>
                  <a:lnTo>
                    <a:pt x="611" y="968"/>
                  </a:lnTo>
                  <a:lnTo>
                    <a:pt x="611" y="1079"/>
                  </a:lnTo>
                  <a:close/>
                  <a:moveTo>
                    <a:pt x="611" y="782"/>
                  </a:moveTo>
                  <a:lnTo>
                    <a:pt x="862" y="782"/>
                  </a:lnTo>
                  <a:lnTo>
                    <a:pt x="862" y="671"/>
                  </a:lnTo>
                  <a:lnTo>
                    <a:pt x="611" y="671"/>
                  </a:lnTo>
                  <a:lnTo>
                    <a:pt x="611" y="78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rgbClr val="D8000A"/>
                </a:solidFill>
                <a:latin typeface="+mj-ea"/>
                <a:ea typeface="+mj-ea"/>
              </a:endParaRPr>
            </a:p>
          </p:txBody>
        </p:sp>
        <p:sp>
          <p:nvSpPr>
            <p:cNvPr id="34" name="PA-文本框 33">
              <a:extLst>
                <a:ext uri="{FF2B5EF4-FFF2-40B4-BE49-F238E27FC236}">
                  <a16:creationId xmlns:a16="http://schemas.microsoft.com/office/drawing/2014/main" xmlns="" id="{5BEA9E75-DB87-4AC6-AC0E-E2EB5BDFA86C}"/>
                </a:ext>
              </a:extLst>
            </p:cNvPr>
            <p:cNvSpPr txBox="1"/>
            <p:nvPr>
              <p:custDataLst>
                <p:tags r:id="rId11"/>
              </p:custDataLst>
            </p:nvPr>
          </p:nvSpPr>
          <p:spPr>
            <a:xfrm>
              <a:off x="4966123" y="3866844"/>
              <a:ext cx="4842864" cy="492443"/>
            </a:xfrm>
            <a:prstGeom prst="rect">
              <a:avLst/>
            </a:prstGeom>
            <a:noFill/>
          </p:spPr>
          <p:txBody>
            <a:bodyPr wrap="square" rtlCol="0">
              <a:spAutoFit/>
            </a:bodyPr>
            <a:lstStyle/>
            <a:p>
              <a:r>
                <a:rPr lang="en-US" altLang="zh-CN" sz="2600" b="1" dirty="0">
                  <a:latin typeface="微软雅黑" pitchFamily="34" charset="-122"/>
                  <a:ea typeface="微软雅黑" pitchFamily="34" charset="-122"/>
                </a:rPr>
                <a:t>2019</a:t>
              </a:r>
              <a:r>
                <a:rPr lang="zh-CN" altLang="en-US" sz="2600" b="1" dirty="0">
                  <a:latin typeface="微软雅黑" pitchFamily="34" charset="-122"/>
                  <a:ea typeface="微软雅黑" pitchFamily="34" charset="-122"/>
                </a:rPr>
                <a:t>年</a:t>
              </a:r>
              <a:r>
                <a:rPr lang="en-US" altLang="zh-CN" sz="2600" b="1" dirty="0">
                  <a:latin typeface="微软雅黑" pitchFamily="34" charset="-122"/>
                  <a:ea typeface="微软雅黑" pitchFamily="34" charset="-122"/>
                </a:rPr>
                <a:t>10</a:t>
              </a:r>
              <a:r>
                <a:rPr lang="zh-CN" altLang="en-US" sz="2600" b="1" dirty="0">
                  <a:latin typeface="微软雅黑" pitchFamily="34" charset="-122"/>
                  <a:ea typeface="微软雅黑" pitchFamily="34" charset="-122"/>
                </a:rPr>
                <a:t>月</a:t>
              </a:r>
              <a:r>
                <a:rPr lang="en-US" altLang="zh-CN" sz="2600" b="1" dirty="0">
                  <a:latin typeface="微软雅黑" pitchFamily="34" charset="-122"/>
                  <a:ea typeface="微软雅黑" pitchFamily="34" charset="-122"/>
                </a:rPr>
                <a:t>28</a:t>
              </a:r>
              <a:r>
                <a:rPr lang="zh-CN" altLang="en-US" sz="2600" b="1" dirty="0">
                  <a:latin typeface="微软雅黑" pitchFamily="34" charset="-122"/>
                  <a:ea typeface="微软雅黑" pitchFamily="34" charset="-122"/>
                </a:rPr>
                <a:t>日</a:t>
              </a:r>
              <a:r>
                <a:rPr lang="en-US" altLang="zh-CN" sz="2600" b="1" dirty="0">
                  <a:latin typeface="微软雅黑" pitchFamily="34" charset="-122"/>
                  <a:ea typeface="微软雅黑" pitchFamily="34" charset="-122"/>
                </a:rPr>
                <a:t>—31</a:t>
              </a:r>
              <a:r>
                <a:rPr lang="zh-CN" altLang="en-US" sz="2600" b="1" dirty="0">
                  <a:latin typeface="微软雅黑" pitchFamily="34" charset="-122"/>
                  <a:ea typeface="微软雅黑" pitchFamily="34" charset="-122"/>
                </a:rPr>
                <a:t>日</a:t>
              </a:r>
            </a:p>
          </p:txBody>
        </p:sp>
      </p:grpSp>
      <p:grpSp>
        <p:nvGrpSpPr>
          <p:cNvPr id="39" name="PA-102217">
            <a:extLst>
              <a:ext uri="{FF2B5EF4-FFF2-40B4-BE49-F238E27FC236}">
                <a16:creationId xmlns:a16="http://schemas.microsoft.com/office/drawing/2014/main" xmlns="" id="{8AEF9A98-3855-4B9C-AC76-6F2586FEB44B}"/>
              </a:ext>
            </a:extLst>
          </p:cNvPr>
          <p:cNvGrpSpPr/>
          <p:nvPr>
            <p:custDataLst>
              <p:tags r:id="rId2"/>
            </p:custDataLst>
          </p:nvPr>
        </p:nvGrpSpPr>
        <p:grpSpPr>
          <a:xfrm>
            <a:off x="5905998" y="3712256"/>
            <a:ext cx="1673919" cy="2368386"/>
            <a:chOff x="8675028" y="1929078"/>
            <a:chExt cx="1673919" cy="2368386"/>
          </a:xfrm>
        </p:grpSpPr>
        <p:sp>
          <p:nvSpPr>
            <p:cNvPr id="40" name="PA-任意多边形 8">
              <a:extLst>
                <a:ext uri="{FF2B5EF4-FFF2-40B4-BE49-F238E27FC236}">
                  <a16:creationId xmlns:a16="http://schemas.microsoft.com/office/drawing/2014/main" xmlns="" id="{35C3C5B2-E7DD-476B-8DC2-21A936537F7E}"/>
                </a:ext>
              </a:extLst>
            </p:cNvPr>
            <p:cNvSpPr>
              <a:spLocks noChangeArrowheads="1"/>
            </p:cNvSpPr>
            <p:nvPr>
              <p:custDataLst>
                <p:tags r:id="rId6"/>
              </p:custDataLst>
            </p:nvPr>
          </p:nvSpPr>
          <p:spPr bwMode="auto">
            <a:xfrm>
              <a:off x="8675028" y="1929078"/>
              <a:ext cx="1408113" cy="1647825"/>
            </a:xfrm>
            <a:custGeom>
              <a:avLst/>
              <a:gdLst>
                <a:gd name="T0" fmla="*/ 376668354 w 2631"/>
                <a:gd name="T1" fmla="*/ 0 h 3052"/>
                <a:gd name="T2" fmla="*/ 753623041 w 2631"/>
                <a:gd name="T3" fmla="*/ 383626834 h 3052"/>
                <a:gd name="T4" fmla="*/ 508430481 w 2631"/>
                <a:gd name="T5" fmla="*/ 743058392 h 3052"/>
                <a:gd name="T6" fmla="*/ 453434329 w 2631"/>
                <a:gd name="T7" fmla="*/ 807190748 h 3052"/>
                <a:gd name="T8" fmla="*/ 396432780 w 2631"/>
                <a:gd name="T9" fmla="*/ 873946557 h 3052"/>
                <a:gd name="T10" fmla="*/ 359768322 w 2631"/>
                <a:gd name="T11" fmla="*/ 876278456 h 3052"/>
                <a:gd name="T12" fmla="*/ 300761912 w 2631"/>
                <a:gd name="T13" fmla="*/ 807190748 h 3052"/>
                <a:gd name="T14" fmla="*/ 245765225 w 2631"/>
                <a:gd name="T15" fmla="*/ 743349947 h 3052"/>
                <a:gd name="T16" fmla="*/ 0 w 2631"/>
                <a:gd name="T17" fmla="*/ 383626834 h 3052"/>
                <a:gd name="T18" fmla="*/ 376668354 w 2631"/>
                <a:gd name="T19" fmla="*/ 0 h 30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31" h="3052">
                  <a:moveTo>
                    <a:pt x="1315" y="0"/>
                  </a:moveTo>
                  <a:cubicBezTo>
                    <a:pt x="2042" y="0"/>
                    <a:pt x="2631" y="589"/>
                    <a:pt x="2631" y="1316"/>
                  </a:cubicBezTo>
                  <a:cubicBezTo>
                    <a:pt x="2631" y="1880"/>
                    <a:pt x="2275" y="2362"/>
                    <a:pt x="1775" y="2549"/>
                  </a:cubicBezTo>
                  <a:lnTo>
                    <a:pt x="1583" y="2769"/>
                  </a:lnTo>
                  <a:cubicBezTo>
                    <a:pt x="1516" y="2845"/>
                    <a:pt x="1450" y="2921"/>
                    <a:pt x="1384" y="2998"/>
                  </a:cubicBezTo>
                  <a:cubicBezTo>
                    <a:pt x="1344" y="3049"/>
                    <a:pt x="1301" y="3052"/>
                    <a:pt x="1256" y="3006"/>
                  </a:cubicBezTo>
                  <a:cubicBezTo>
                    <a:pt x="1187" y="2927"/>
                    <a:pt x="1118" y="2848"/>
                    <a:pt x="1050" y="2769"/>
                  </a:cubicBezTo>
                  <a:lnTo>
                    <a:pt x="858" y="2550"/>
                  </a:lnTo>
                  <a:cubicBezTo>
                    <a:pt x="357" y="2364"/>
                    <a:pt x="0" y="1881"/>
                    <a:pt x="0" y="1316"/>
                  </a:cubicBezTo>
                  <a:cubicBezTo>
                    <a:pt x="0" y="589"/>
                    <a:pt x="589" y="0"/>
                    <a:pt x="1315" y="0"/>
                  </a:cubicBezTo>
                  <a:close/>
                </a:path>
              </a:pathLst>
            </a:custGeom>
            <a:solidFill>
              <a:srgbClr val="C9110E"/>
            </a:solidFill>
            <a:ln>
              <a:noFill/>
            </a:ln>
          </p:spPr>
          <p:txBody>
            <a:bodyPr/>
            <a:lstStyle/>
            <a:p>
              <a:endParaRPr lang="zh-CN" altLang="en-US">
                <a:solidFill>
                  <a:srgbClr val="D8000A"/>
                </a:solidFill>
                <a:latin typeface="+mj-ea"/>
                <a:ea typeface="+mj-ea"/>
              </a:endParaRPr>
            </a:p>
          </p:txBody>
        </p:sp>
        <p:sp>
          <p:nvSpPr>
            <p:cNvPr id="41" name="PA-任意多边形 10">
              <a:extLst>
                <a:ext uri="{FF2B5EF4-FFF2-40B4-BE49-F238E27FC236}">
                  <a16:creationId xmlns:a16="http://schemas.microsoft.com/office/drawing/2014/main" xmlns="" id="{40260A1D-B674-4D76-A7BC-C2CCCE5D5AE8}"/>
                </a:ext>
              </a:extLst>
            </p:cNvPr>
            <p:cNvSpPr>
              <a:spLocks noEditPoints="1" noChangeArrowheads="1"/>
            </p:cNvSpPr>
            <p:nvPr>
              <p:custDataLst>
                <p:tags r:id="rId7"/>
              </p:custDataLst>
            </p:nvPr>
          </p:nvSpPr>
          <p:spPr bwMode="auto">
            <a:xfrm>
              <a:off x="9068728" y="2259278"/>
              <a:ext cx="696913" cy="749300"/>
            </a:xfrm>
            <a:custGeom>
              <a:avLst/>
              <a:gdLst>
                <a:gd name="T0" fmla="*/ 112196565 w 1301"/>
                <a:gd name="T1" fmla="*/ 62074215 h 1388"/>
                <a:gd name="T2" fmla="*/ 244479330 w 1301"/>
                <a:gd name="T3" fmla="*/ 44880263 h 1388"/>
                <a:gd name="T4" fmla="*/ 197133172 w 1301"/>
                <a:gd name="T5" fmla="*/ 27685771 h 1388"/>
                <a:gd name="T6" fmla="*/ 142612719 w 1301"/>
                <a:gd name="T7" fmla="*/ 27685771 h 1388"/>
                <a:gd name="T8" fmla="*/ 95553683 w 1301"/>
                <a:gd name="T9" fmla="*/ 44880263 h 1388"/>
                <a:gd name="T10" fmla="*/ 125109008 w 1301"/>
                <a:gd name="T11" fmla="*/ 329606165 h 1388"/>
                <a:gd name="T12" fmla="*/ 213488932 w 1301"/>
                <a:gd name="T13" fmla="*/ 240428668 h 1388"/>
                <a:gd name="T14" fmla="*/ 231853474 w 1301"/>
                <a:gd name="T15" fmla="*/ 226148781 h 1388"/>
                <a:gd name="T16" fmla="*/ 322242179 w 1301"/>
                <a:gd name="T17" fmla="*/ 136971824 h 1388"/>
                <a:gd name="T18" fmla="*/ 325972619 w 1301"/>
                <a:gd name="T19" fmla="*/ 221486170 h 1388"/>
                <a:gd name="T20" fmla="*/ 340033013 w 1301"/>
                <a:gd name="T21" fmla="*/ 226148781 h 1388"/>
                <a:gd name="T22" fmla="*/ 340033013 w 1301"/>
                <a:gd name="T23" fmla="*/ 93257079 h 1388"/>
                <a:gd name="T24" fmla="*/ 17503712 w 1301"/>
                <a:gd name="T25" fmla="*/ 75188584 h 1388"/>
                <a:gd name="T26" fmla="*/ 0 w 1301"/>
                <a:gd name="T27" fmla="*/ 141051406 h 1388"/>
                <a:gd name="T28" fmla="*/ 0 w 1301"/>
                <a:gd name="T29" fmla="*/ 240428668 h 1388"/>
                <a:gd name="T30" fmla="*/ 0 w 1301"/>
                <a:gd name="T31" fmla="*/ 336308837 h 1388"/>
                <a:gd name="T32" fmla="*/ 187950633 w 1301"/>
                <a:gd name="T33" fmla="*/ 354377332 h 1388"/>
                <a:gd name="T34" fmla="*/ 13773272 w 1301"/>
                <a:gd name="T35" fmla="*/ 141051406 h 1388"/>
                <a:gd name="T36" fmla="*/ 17503712 w 1301"/>
                <a:gd name="T37" fmla="*/ 136971824 h 1388"/>
                <a:gd name="T38" fmla="*/ 111048614 w 1301"/>
                <a:gd name="T39" fmla="*/ 226148781 h 1388"/>
                <a:gd name="T40" fmla="*/ 13773272 w 1301"/>
                <a:gd name="T41" fmla="*/ 141051406 h 1388"/>
                <a:gd name="T42" fmla="*/ 111048614 w 1301"/>
                <a:gd name="T43" fmla="*/ 240428668 h 1388"/>
                <a:gd name="T44" fmla="*/ 17503712 w 1301"/>
                <a:gd name="T45" fmla="*/ 329606165 h 1388"/>
                <a:gd name="T46" fmla="*/ 13773272 w 1301"/>
                <a:gd name="T47" fmla="*/ 240428668 h 1388"/>
                <a:gd name="T48" fmla="*/ 125109008 w 1301"/>
                <a:gd name="T49" fmla="*/ 226148781 h 1388"/>
                <a:gd name="T50" fmla="*/ 125109008 w 1301"/>
                <a:gd name="T51" fmla="*/ 136971824 h 1388"/>
                <a:gd name="T52" fmla="*/ 217793080 w 1301"/>
                <a:gd name="T53" fmla="*/ 226148781 h 1388"/>
                <a:gd name="T54" fmla="*/ 224966838 w 1301"/>
                <a:gd name="T55" fmla="*/ 92965565 h 1388"/>
                <a:gd name="T56" fmla="*/ 237018451 w 1301"/>
                <a:gd name="T57" fmla="*/ 105205931 h 1388"/>
                <a:gd name="T58" fmla="*/ 212915224 w 1301"/>
                <a:gd name="T59" fmla="*/ 105205931 h 1388"/>
                <a:gd name="T60" fmla="*/ 117935250 w 1301"/>
                <a:gd name="T61" fmla="*/ 92965565 h 1388"/>
                <a:gd name="T62" fmla="*/ 129987399 w 1301"/>
                <a:gd name="T63" fmla="*/ 105205931 h 1388"/>
                <a:gd name="T64" fmla="*/ 106170758 w 1301"/>
                <a:gd name="T65" fmla="*/ 105205931 h 1388"/>
                <a:gd name="T66" fmla="*/ 355527944 w 1301"/>
                <a:gd name="T67" fmla="*/ 266948922 h 1388"/>
                <a:gd name="T68" fmla="*/ 283790902 w 1301"/>
                <a:gd name="T69" fmla="*/ 228480356 h 1388"/>
                <a:gd name="T70" fmla="*/ 267435141 w 1301"/>
                <a:gd name="T71" fmla="*/ 402754688 h 1388"/>
                <a:gd name="T72" fmla="*/ 369014630 w 1301"/>
                <a:gd name="T73" fmla="*/ 332811744 h 1388"/>
                <a:gd name="T74" fmla="*/ 355815066 w 1301"/>
                <a:gd name="T75" fmla="*/ 330480169 h 1388"/>
                <a:gd name="T76" fmla="*/ 283790902 w 1301"/>
                <a:gd name="T77" fmla="*/ 390805837 h 1388"/>
                <a:gd name="T78" fmla="*/ 212054395 w 1301"/>
                <a:gd name="T79" fmla="*/ 302502883 h 1388"/>
                <a:gd name="T80" fmla="*/ 297564709 w 1301"/>
                <a:gd name="T81" fmla="*/ 243343273 h 1388"/>
                <a:gd name="T82" fmla="*/ 355815066 w 1301"/>
                <a:gd name="T83" fmla="*/ 330480169 h 1388"/>
                <a:gd name="T84" fmla="*/ 307320956 w 1301"/>
                <a:gd name="T85" fmla="*/ 350297210 h 1388"/>
                <a:gd name="T86" fmla="*/ 312198811 w 1301"/>
                <a:gd name="T87" fmla="*/ 338057384 h 1388"/>
                <a:gd name="T88" fmla="*/ 290678073 w 1301"/>
                <a:gd name="T89" fmla="*/ 262577285 h 1388"/>
                <a:gd name="T90" fmla="*/ 276904266 w 1301"/>
                <a:gd name="T91" fmla="*/ 262577285 h 1388"/>
                <a:gd name="T92" fmla="*/ 276904266 w 1301"/>
                <a:gd name="T93" fmla="*/ 320862892 h 1388"/>
                <a:gd name="T94" fmla="*/ 277478509 w 1301"/>
                <a:gd name="T95" fmla="*/ 322028950 h 1388"/>
                <a:gd name="T96" fmla="*/ 278052217 w 1301"/>
                <a:gd name="T97" fmla="*/ 323194468 h 1388"/>
                <a:gd name="T98" fmla="*/ 278913046 w 1301"/>
                <a:gd name="T99" fmla="*/ 324360525 h 13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301" h="1388">
                  <a:moveTo>
                    <a:pt x="333" y="154"/>
                  </a:moveTo>
                  <a:cubicBezTo>
                    <a:pt x="333" y="186"/>
                    <a:pt x="359" y="213"/>
                    <a:pt x="391" y="213"/>
                  </a:cubicBezTo>
                  <a:lnTo>
                    <a:pt x="793" y="213"/>
                  </a:lnTo>
                  <a:cubicBezTo>
                    <a:pt x="826" y="213"/>
                    <a:pt x="852" y="186"/>
                    <a:pt x="852" y="154"/>
                  </a:cubicBezTo>
                  <a:cubicBezTo>
                    <a:pt x="852" y="122"/>
                    <a:pt x="826" y="95"/>
                    <a:pt x="793" y="95"/>
                  </a:cubicBezTo>
                  <a:lnTo>
                    <a:pt x="687" y="95"/>
                  </a:lnTo>
                  <a:cubicBezTo>
                    <a:pt x="687" y="43"/>
                    <a:pt x="645" y="0"/>
                    <a:pt x="592" y="0"/>
                  </a:cubicBezTo>
                  <a:cubicBezTo>
                    <a:pt x="540" y="0"/>
                    <a:pt x="497" y="43"/>
                    <a:pt x="497" y="95"/>
                  </a:cubicBezTo>
                  <a:lnTo>
                    <a:pt x="391" y="95"/>
                  </a:lnTo>
                  <a:cubicBezTo>
                    <a:pt x="359" y="95"/>
                    <a:pt x="333" y="122"/>
                    <a:pt x="333" y="154"/>
                  </a:cubicBezTo>
                  <a:close/>
                  <a:moveTo>
                    <a:pt x="634" y="1131"/>
                  </a:moveTo>
                  <a:lnTo>
                    <a:pt x="436" y="1131"/>
                  </a:lnTo>
                  <a:lnTo>
                    <a:pt x="436" y="825"/>
                  </a:lnTo>
                  <a:lnTo>
                    <a:pt x="744" y="825"/>
                  </a:lnTo>
                  <a:cubicBezTo>
                    <a:pt x="764" y="806"/>
                    <a:pt x="785" y="790"/>
                    <a:pt x="809" y="776"/>
                  </a:cubicBezTo>
                  <a:lnTo>
                    <a:pt x="808" y="776"/>
                  </a:lnTo>
                  <a:lnTo>
                    <a:pt x="808" y="470"/>
                  </a:lnTo>
                  <a:lnTo>
                    <a:pt x="1123" y="470"/>
                  </a:lnTo>
                  <a:cubicBezTo>
                    <a:pt x="1130" y="470"/>
                    <a:pt x="1136" y="476"/>
                    <a:pt x="1136" y="484"/>
                  </a:cubicBezTo>
                  <a:lnTo>
                    <a:pt x="1136" y="760"/>
                  </a:lnTo>
                  <a:cubicBezTo>
                    <a:pt x="1153" y="767"/>
                    <a:pt x="1169" y="776"/>
                    <a:pt x="1185" y="786"/>
                  </a:cubicBezTo>
                  <a:lnTo>
                    <a:pt x="1185" y="776"/>
                  </a:lnTo>
                  <a:lnTo>
                    <a:pt x="1185" y="484"/>
                  </a:lnTo>
                  <a:lnTo>
                    <a:pt x="1185" y="320"/>
                  </a:lnTo>
                  <a:cubicBezTo>
                    <a:pt x="1185" y="286"/>
                    <a:pt x="1157" y="258"/>
                    <a:pt x="1123" y="258"/>
                  </a:cubicBezTo>
                  <a:lnTo>
                    <a:pt x="61" y="258"/>
                  </a:lnTo>
                  <a:cubicBezTo>
                    <a:pt x="27" y="258"/>
                    <a:pt x="0" y="286"/>
                    <a:pt x="0" y="320"/>
                  </a:cubicBezTo>
                  <a:lnTo>
                    <a:pt x="0" y="484"/>
                  </a:lnTo>
                  <a:lnTo>
                    <a:pt x="0" y="776"/>
                  </a:lnTo>
                  <a:lnTo>
                    <a:pt x="0" y="825"/>
                  </a:lnTo>
                  <a:lnTo>
                    <a:pt x="0" y="1118"/>
                  </a:lnTo>
                  <a:lnTo>
                    <a:pt x="0" y="1154"/>
                  </a:lnTo>
                  <a:cubicBezTo>
                    <a:pt x="0" y="1188"/>
                    <a:pt x="27" y="1216"/>
                    <a:pt x="61" y="1216"/>
                  </a:cubicBezTo>
                  <a:lnTo>
                    <a:pt x="655" y="1216"/>
                  </a:lnTo>
                  <a:cubicBezTo>
                    <a:pt x="645" y="1189"/>
                    <a:pt x="637" y="1160"/>
                    <a:pt x="634" y="1131"/>
                  </a:cubicBezTo>
                  <a:close/>
                  <a:moveTo>
                    <a:pt x="48" y="484"/>
                  </a:moveTo>
                  <a:lnTo>
                    <a:pt x="48" y="484"/>
                  </a:lnTo>
                  <a:cubicBezTo>
                    <a:pt x="48" y="476"/>
                    <a:pt x="54" y="470"/>
                    <a:pt x="61" y="470"/>
                  </a:cubicBezTo>
                  <a:lnTo>
                    <a:pt x="387" y="470"/>
                  </a:lnTo>
                  <a:lnTo>
                    <a:pt x="387" y="776"/>
                  </a:lnTo>
                  <a:lnTo>
                    <a:pt x="48" y="776"/>
                  </a:lnTo>
                  <a:lnTo>
                    <a:pt x="48" y="484"/>
                  </a:lnTo>
                  <a:close/>
                  <a:moveTo>
                    <a:pt x="387" y="825"/>
                  </a:moveTo>
                  <a:lnTo>
                    <a:pt x="387" y="825"/>
                  </a:lnTo>
                  <a:lnTo>
                    <a:pt x="387" y="1131"/>
                  </a:lnTo>
                  <a:lnTo>
                    <a:pt x="61" y="1131"/>
                  </a:lnTo>
                  <a:cubicBezTo>
                    <a:pt x="54" y="1131"/>
                    <a:pt x="48" y="1125"/>
                    <a:pt x="48" y="1118"/>
                  </a:cubicBezTo>
                  <a:lnTo>
                    <a:pt x="48" y="825"/>
                  </a:lnTo>
                  <a:lnTo>
                    <a:pt x="387" y="825"/>
                  </a:lnTo>
                  <a:close/>
                  <a:moveTo>
                    <a:pt x="436" y="776"/>
                  </a:moveTo>
                  <a:lnTo>
                    <a:pt x="436" y="776"/>
                  </a:lnTo>
                  <a:lnTo>
                    <a:pt x="436" y="470"/>
                  </a:lnTo>
                  <a:lnTo>
                    <a:pt x="759" y="470"/>
                  </a:lnTo>
                  <a:lnTo>
                    <a:pt x="759" y="776"/>
                  </a:lnTo>
                  <a:lnTo>
                    <a:pt x="436" y="776"/>
                  </a:lnTo>
                  <a:close/>
                  <a:moveTo>
                    <a:pt x="784" y="319"/>
                  </a:moveTo>
                  <a:lnTo>
                    <a:pt x="784" y="319"/>
                  </a:lnTo>
                  <a:cubicBezTo>
                    <a:pt x="807" y="319"/>
                    <a:pt x="826" y="338"/>
                    <a:pt x="826" y="361"/>
                  </a:cubicBezTo>
                  <a:cubicBezTo>
                    <a:pt x="826" y="384"/>
                    <a:pt x="807" y="403"/>
                    <a:pt x="784" y="403"/>
                  </a:cubicBezTo>
                  <a:cubicBezTo>
                    <a:pt x="761" y="403"/>
                    <a:pt x="742" y="384"/>
                    <a:pt x="742" y="361"/>
                  </a:cubicBezTo>
                  <a:cubicBezTo>
                    <a:pt x="742" y="338"/>
                    <a:pt x="761" y="319"/>
                    <a:pt x="784" y="319"/>
                  </a:cubicBezTo>
                  <a:close/>
                  <a:moveTo>
                    <a:pt x="411" y="319"/>
                  </a:moveTo>
                  <a:lnTo>
                    <a:pt x="411" y="319"/>
                  </a:lnTo>
                  <a:cubicBezTo>
                    <a:pt x="435" y="319"/>
                    <a:pt x="453" y="338"/>
                    <a:pt x="453" y="361"/>
                  </a:cubicBezTo>
                  <a:cubicBezTo>
                    <a:pt x="453" y="384"/>
                    <a:pt x="435" y="403"/>
                    <a:pt x="411" y="403"/>
                  </a:cubicBezTo>
                  <a:cubicBezTo>
                    <a:pt x="388" y="403"/>
                    <a:pt x="370" y="384"/>
                    <a:pt x="370" y="361"/>
                  </a:cubicBezTo>
                  <a:cubicBezTo>
                    <a:pt x="370" y="338"/>
                    <a:pt x="388" y="319"/>
                    <a:pt x="411" y="319"/>
                  </a:cubicBezTo>
                  <a:close/>
                  <a:moveTo>
                    <a:pt x="1239" y="916"/>
                  </a:moveTo>
                  <a:cubicBezTo>
                    <a:pt x="1194" y="849"/>
                    <a:pt x="1125" y="804"/>
                    <a:pt x="1046" y="789"/>
                  </a:cubicBezTo>
                  <a:cubicBezTo>
                    <a:pt x="1027" y="786"/>
                    <a:pt x="1008" y="784"/>
                    <a:pt x="989" y="784"/>
                  </a:cubicBezTo>
                  <a:cubicBezTo>
                    <a:pt x="844" y="784"/>
                    <a:pt x="720" y="887"/>
                    <a:pt x="693" y="1029"/>
                  </a:cubicBezTo>
                  <a:cubicBezTo>
                    <a:pt x="661" y="1192"/>
                    <a:pt x="769" y="1351"/>
                    <a:pt x="932" y="1382"/>
                  </a:cubicBezTo>
                  <a:cubicBezTo>
                    <a:pt x="951" y="1386"/>
                    <a:pt x="970" y="1388"/>
                    <a:pt x="989" y="1388"/>
                  </a:cubicBezTo>
                  <a:cubicBezTo>
                    <a:pt x="1134" y="1388"/>
                    <a:pt x="1259" y="1285"/>
                    <a:pt x="1286" y="1142"/>
                  </a:cubicBezTo>
                  <a:cubicBezTo>
                    <a:pt x="1301" y="1063"/>
                    <a:pt x="1284" y="983"/>
                    <a:pt x="1239" y="916"/>
                  </a:cubicBezTo>
                  <a:close/>
                  <a:moveTo>
                    <a:pt x="1240" y="1134"/>
                  </a:moveTo>
                  <a:lnTo>
                    <a:pt x="1240" y="1134"/>
                  </a:lnTo>
                  <a:cubicBezTo>
                    <a:pt x="1217" y="1254"/>
                    <a:pt x="1112" y="1341"/>
                    <a:pt x="989" y="1341"/>
                  </a:cubicBezTo>
                  <a:cubicBezTo>
                    <a:pt x="973" y="1341"/>
                    <a:pt x="957" y="1339"/>
                    <a:pt x="941" y="1336"/>
                  </a:cubicBezTo>
                  <a:cubicBezTo>
                    <a:pt x="803" y="1310"/>
                    <a:pt x="712" y="1176"/>
                    <a:pt x="739" y="1038"/>
                  </a:cubicBezTo>
                  <a:cubicBezTo>
                    <a:pt x="762" y="918"/>
                    <a:pt x="867" y="831"/>
                    <a:pt x="989" y="831"/>
                  </a:cubicBezTo>
                  <a:cubicBezTo>
                    <a:pt x="1005" y="831"/>
                    <a:pt x="1021" y="832"/>
                    <a:pt x="1037" y="835"/>
                  </a:cubicBezTo>
                  <a:cubicBezTo>
                    <a:pt x="1104" y="848"/>
                    <a:pt x="1162" y="886"/>
                    <a:pt x="1200" y="942"/>
                  </a:cubicBezTo>
                  <a:cubicBezTo>
                    <a:pt x="1239" y="999"/>
                    <a:pt x="1253" y="1067"/>
                    <a:pt x="1240" y="1134"/>
                  </a:cubicBezTo>
                  <a:close/>
                  <a:moveTo>
                    <a:pt x="1054" y="1195"/>
                  </a:moveTo>
                  <a:cubicBezTo>
                    <a:pt x="1058" y="1199"/>
                    <a:pt x="1065" y="1202"/>
                    <a:pt x="1071" y="1202"/>
                  </a:cubicBezTo>
                  <a:cubicBezTo>
                    <a:pt x="1077" y="1202"/>
                    <a:pt x="1083" y="1199"/>
                    <a:pt x="1088" y="1195"/>
                  </a:cubicBezTo>
                  <a:cubicBezTo>
                    <a:pt x="1097" y="1185"/>
                    <a:pt x="1097" y="1170"/>
                    <a:pt x="1088" y="1160"/>
                  </a:cubicBezTo>
                  <a:lnTo>
                    <a:pt x="1013" y="1086"/>
                  </a:lnTo>
                  <a:lnTo>
                    <a:pt x="1013" y="901"/>
                  </a:lnTo>
                  <a:cubicBezTo>
                    <a:pt x="1013" y="887"/>
                    <a:pt x="1003" y="876"/>
                    <a:pt x="989" y="876"/>
                  </a:cubicBezTo>
                  <a:cubicBezTo>
                    <a:pt x="976" y="876"/>
                    <a:pt x="965" y="887"/>
                    <a:pt x="965" y="901"/>
                  </a:cubicBezTo>
                  <a:lnTo>
                    <a:pt x="965" y="1096"/>
                  </a:lnTo>
                  <a:cubicBezTo>
                    <a:pt x="965" y="1098"/>
                    <a:pt x="965" y="1099"/>
                    <a:pt x="965" y="1101"/>
                  </a:cubicBezTo>
                  <a:cubicBezTo>
                    <a:pt x="966" y="1101"/>
                    <a:pt x="966" y="1102"/>
                    <a:pt x="966" y="1103"/>
                  </a:cubicBezTo>
                  <a:cubicBezTo>
                    <a:pt x="966" y="1104"/>
                    <a:pt x="966" y="1104"/>
                    <a:pt x="967" y="1105"/>
                  </a:cubicBezTo>
                  <a:cubicBezTo>
                    <a:pt x="967" y="1106"/>
                    <a:pt x="968" y="1107"/>
                    <a:pt x="968" y="1107"/>
                  </a:cubicBezTo>
                  <a:cubicBezTo>
                    <a:pt x="968" y="1108"/>
                    <a:pt x="969" y="1109"/>
                    <a:pt x="969" y="1109"/>
                  </a:cubicBezTo>
                  <a:cubicBezTo>
                    <a:pt x="970" y="1111"/>
                    <a:pt x="971" y="1112"/>
                    <a:pt x="972" y="1113"/>
                  </a:cubicBezTo>
                  <a:cubicBezTo>
                    <a:pt x="972" y="1113"/>
                    <a:pt x="972" y="1113"/>
                    <a:pt x="972" y="1113"/>
                  </a:cubicBezTo>
                  <a:lnTo>
                    <a:pt x="1054" y="119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rgbClr val="D8000A"/>
                </a:solidFill>
                <a:latin typeface="+mj-ea"/>
                <a:ea typeface="+mj-ea"/>
              </a:endParaRPr>
            </a:p>
          </p:txBody>
        </p:sp>
        <p:sp>
          <p:nvSpPr>
            <p:cNvPr id="42" name="PA-文本框 41">
              <a:extLst>
                <a:ext uri="{FF2B5EF4-FFF2-40B4-BE49-F238E27FC236}">
                  <a16:creationId xmlns:a16="http://schemas.microsoft.com/office/drawing/2014/main" xmlns="" id="{BCB721EA-5189-4332-8E0E-2EA33508F907}"/>
                </a:ext>
              </a:extLst>
            </p:cNvPr>
            <p:cNvSpPr txBox="1"/>
            <p:nvPr>
              <p:custDataLst>
                <p:tags r:id="rId8"/>
              </p:custDataLst>
            </p:nvPr>
          </p:nvSpPr>
          <p:spPr>
            <a:xfrm>
              <a:off x="8723538" y="3774244"/>
              <a:ext cx="1625409" cy="523220"/>
            </a:xfrm>
            <a:prstGeom prst="rect">
              <a:avLst/>
            </a:prstGeom>
            <a:noFill/>
          </p:spPr>
          <p:txBody>
            <a:bodyPr wrap="square" rtlCol="0">
              <a:spAutoFit/>
            </a:bodyPr>
            <a:lstStyle/>
            <a:p>
              <a:r>
                <a:rPr lang="zh-CN" altLang="en-US" sz="2000" b="1" dirty="0">
                  <a:solidFill>
                    <a:srgbClr val="D8000A"/>
                  </a:solidFill>
                  <a:latin typeface="+mj-ea"/>
                  <a:ea typeface="+mj-ea"/>
                </a:rPr>
                <a:t> </a:t>
              </a:r>
              <a:r>
                <a:rPr lang="zh-CN" altLang="en-US" sz="2800" b="1" dirty="0">
                  <a:solidFill>
                    <a:srgbClr val="D0000A"/>
                  </a:solidFill>
                  <a:latin typeface="微软雅黑" pitchFamily="34" charset="-122"/>
                  <a:ea typeface="微软雅黑" pitchFamily="34" charset="-122"/>
                </a:rPr>
                <a:t>北  京</a:t>
              </a:r>
            </a:p>
          </p:txBody>
        </p:sp>
      </p:grpSp>
      <p:sp>
        <p:nvSpPr>
          <p:cNvPr id="30" name="PA-圆角矩形 25">
            <a:extLst>
              <a:ext uri="{FF2B5EF4-FFF2-40B4-BE49-F238E27FC236}">
                <a16:creationId xmlns:a16="http://schemas.microsoft.com/office/drawing/2014/main" xmlns="" id="{C10502E9-626A-489A-97A2-B8F3D5872E17}"/>
              </a:ext>
            </a:extLst>
          </p:cNvPr>
          <p:cNvSpPr/>
          <p:nvPr>
            <p:custDataLst>
              <p:tags r:id="rId3"/>
            </p:custDataLst>
          </p:nvPr>
        </p:nvSpPr>
        <p:spPr>
          <a:xfrm>
            <a:off x="5568343" y="2040555"/>
            <a:ext cx="2083422" cy="875907"/>
          </a:xfrm>
          <a:prstGeom prst="roundRect">
            <a:avLst/>
          </a:prstGeom>
          <a:solidFill>
            <a:srgbClr val="C9110E"/>
          </a:solidFill>
          <a:ln w="28575">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C000"/>
                </a:solidFill>
                <a:latin typeface="微软雅黑" pitchFamily="34" charset="-122"/>
                <a:ea typeface="微软雅黑" pitchFamily="34" charset="-122"/>
              </a:rPr>
              <a:t>地点</a:t>
            </a:r>
            <a:endParaRPr lang="zh-CN" altLang="en-US" sz="2800" dirty="0">
              <a:solidFill>
                <a:srgbClr val="FFC000"/>
              </a:solidFill>
              <a:latin typeface="微软雅黑" pitchFamily="34" charset="-122"/>
              <a:ea typeface="微软雅黑" pitchFamily="34" charset="-122"/>
            </a:endParaRPr>
          </a:p>
        </p:txBody>
      </p:sp>
      <p:sp>
        <p:nvSpPr>
          <p:cNvPr id="55" name="PA-圆角矩形 25">
            <a:extLst>
              <a:ext uri="{FF2B5EF4-FFF2-40B4-BE49-F238E27FC236}">
                <a16:creationId xmlns:a16="http://schemas.microsoft.com/office/drawing/2014/main" xmlns="" id="{C10502E9-626A-489A-97A2-B8F3D5872E17}"/>
              </a:ext>
            </a:extLst>
          </p:cNvPr>
          <p:cNvSpPr/>
          <p:nvPr>
            <p:custDataLst>
              <p:tags r:id="rId4"/>
            </p:custDataLst>
          </p:nvPr>
        </p:nvSpPr>
        <p:spPr>
          <a:xfrm>
            <a:off x="8723726" y="2040556"/>
            <a:ext cx="2083422" cy="875907"/>
          </a:xfrm>
          <a:prstGeom prst="roundRect">
            <a:avLst/>
          </a:prstGeom>
          <a:solidFill>
            <a:srgbClr val="C9110E"/>
          </a:solidFill>
          <a:ln w="28575">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C000"/>
                </a:solidFill>
                <a:latin typeface="微软雅黑" pitchFamily="34" charset="-122"/>
                <a:ea typeface="微软雅黑" pitchFamily="34" charset="-122"/>
              </a:rPr>
              <a:t>会期</a:t>
            </a:r>
          </a:p>
        </p:txBody>
      </p:sp>
      <p:sp>
        <p:nvSpPr>
          <p:cNvPr id="12" name="PA-矩形 8">
            <a:extLst>
              <a:ext uri="{FF2B5EF4-FFF2-40B4-BE49-F238E27FC236}">
                <a16:creationId xmlns:a16="http://schemas.microsoft.com/office/drawing/2014/main" xmlns="" id="{1B1113DE-6176-4E0D-A5CB-092DAF3A6FAD}"/>
              </a:ext>
            </a:extLst>
          </p:cNvPr>
          <p:cNvSpPr/>
          <p:nvPr>
            <p:custDataLst>
              <p:tags r:id="rId5"/>
            </p:custDataLst>
          </p:nvPr>
        </p:nvSpPr>
        <p:spPr>
          <a:xfrm>
            <a:off x="1929396" y="454193"/>
            <a:ext cx="2262159" cy="615553"/>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400" b="1" dirty="0">
                <a:solidFill>
                  <a:srgbClr val="D8000A"/>
                </a:solidFill>
                <a:latin typeface="微软雅黑" pitchFamily="34" charset="-122"/>
                <a:ea typeface="微软雅黑" pitchFamily="34" charset="-122"/>
                <a:cs typeface="+mn-ea"/>
                <a:sym typeface="+mn-lt"/>
              </a:rPr>
              <a:t>会议概览</a:t>
            </a:r>
          </a:p>
        </p:txBody>
      </p:sp>
      <p:pic>
        <p:nvPicPr>
          <p:cNvPr id="1026" name="Picture 2" descr="C:\Users\Dell\Desktop\微信图片_20191115161714.jpg"/>
          <p:cNvPicPr>
            <a:picLocks noChangeAspect="1" noChangeArrowheads="1"/>
          </p:cNvPicPr>
          <p:nvPr/>
        </p:nvPicPr>
        <p:blipFill>
          <a:blip r:embed="rId14"/>
          <a:srcRect/>
          <a:stretch>
            <a:fillRect/>
          </a:stretch>
        </p:blipFill>
        <p:spPr bwMode="auto">
          <a:xfrm>
            <a:off x="443677" y="2581283"/>
            <a:ext cx="4671601" cy="2922346"/>
          </a:xfrm>
          <a:prstGeom prst="rect">
            <a:avLst/>
          </a:prstGeom>
          <a:noFill/>
        </p:spPr>
      </p:pic>
    </p:spTree>
    <p:extLst>
      <p:ext uri="{BB962C8B-B14F-4D97-AF65-F5344CB8AC3E}">
        <p14:creationId xmlns:p14="http://schemas.microsoft.com/office/powerpoint/2010/main" xmlns="" val="2439203865"/>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2122334" y="570663"/>
            <a:ext cx="5630067" cy="523220"/>
          </a:xfrm>
          <a:prstGeom prst="rect">
            <a:avLst/>
          </a:prstGeom>
        </p:spPr>
        <p:txBody>
          <a:bodyPr wrap="none">
            <a:spAutoFit/>
          </a:bodyPr>
          <a:lstStyle/>
          <a:p>
            <a:pPr algn="ctr"/>
            <a:r>
              <a:rPr lang="zh-CN" altLang="en-US" sz="2600" b="1" dirty="0">
                <a:solidFill>
                  <a:srgbClr val="D8000A"/>
                </a:solidFill>
                <a:latin typeface="黑体" pitchFamily="49" charset="-122"/>
                <a:ea typeface="黑体" pitchFamily="49" charset="-122"/>
                <a:cs typeface="+mn-ea"/>
                <a:sym typeface="+mn-lt"/>
              </a:rPr>
              <a:t>　</a:t>
            </a:r>
            <a:r>
              <a:rPr lang="zh-CN" altLang="en-US" sz="2800" b="1" dirty="0">
                <a:solidFill>
                  <a:srgbClr val="D8000A"/>
                </a:solidFill>
                <a:latin typeface="微软雅黑" pitchFamily="34" charset="-122"/>
                <a:ea typeface="微软雅黑" pitchFamily="34" charset="-122"/>
                <a:cs typeface="+mn-ea"/>
                <a:sym typeface="+mn-lt"/>
              </a:rPr>
              <a:t>核心剖析：出现</a:t>
            </a:r>
            <a:r>
              <a:rPr lang="en-US" altLang="zh-CN" sz="2800" b="1" dirty="0">
                <a:solidFill>
                  <a:srgbClr val="D8000A"/>
                </a:solidFill>
                <a:latin typeface="微软雅黑" pitchFamily="34" charset="-122"/>
                <a:ea typeface="微软雅黑" pitchFamily="34" charset="-122"/>
                <a:cs typeface="+mn-ea"/>
                <a:sym typeface="+mn-lt"/>
              </a:rPr>
              <a:t>77</a:t>
            </a:r>
            <a:r>
              <a:rPr lang="zh-CN" altLang="en-US" sz="2800" b="1" dirty="0">
                <a:solidFill>
                  <a:srgbClr val="D8000A"/>
                </a:solidFill>
                <a:latin typeface="微软雅黑" pitchFamily="34" charset="-122"/>
                <a:ea typeface="微软雅黑" pitchFamily="34" charset="-122"/>
                <a:cs typeface="+mn-ea"/>
                <a:sym typeface="+mn-lt"/>
              </a:rPr>
              <a:t>次的“制度”</a:t>
            </a:r>
          </a:p>
        </p:txBody>
      </p:sp>
      <p:grpSp>
        <p:nvGrpSpPr>
          <p:cNvPr id="10" name="组合 9"/>
          <p:cNvGrpSpPr/>
          <p:nvPr/>
        </p:nvGrpSpPr>
        <p:grpSpPr>
          <a:xfrm>
            <a:off x="0" y="3860659"/>
            <a:ext cx="12215886" cy="2998929"/>
            <a:chOff x="0" y="3860659"/>
            <a:chExt cx="12215886" cy="2998929"/>
          </a:xfrm>
        </p:grpSpPr>
        <p:pic>
          <p:nvPicPr>
            <p:cNvPr id="11" name="Picture 3"/>
            <p:cNvPicPr>
              <a:picLocks noChangeAspect="1" noChangeArrowheads="1"/>
            </p:cNvPicPr>
            <p:nvPr/>
          </p:nvPicPr>
          <p:blipFill>
            <a:blip r:embed="rId3">
              <a:extLst>
                <a:ext uri="{28A0092B-C50C-407E-A947-70E740481C1C}">
                  <a14:useLocalDpi xmlns:a14="http://schemas.microsoft.com/office/drawing/2010/main" xmlns="" val="0"/>
                </a:ext>
              </a:extLst>
            </a:blip>
            <a:stretch>
              <a:fillRect/>
            </a:stretch>
          </p:blipFill>
          <p:spPr bwMode="auto">
            <a:xfrm>
              <a:off x="0" y="6598146"/>
              <a:ext cx="12190413" cy="261442"/>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2" descr="C:\Users\Administrator\Desktop\Nipic_20180988_20150909113802527000.pn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r="-9411"/>
            <a:stretch/>
          </p:blipFill>
          <p:spPr bwMode="auto">
            <a:xfrm rot="10800000" flipV="1">
              <a:off x="9695606" y="3860659"/>
              <a:ext cx="2520280" cy="2730269"/>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23" name="矩形 22"/>
          <p:cNvSpPr/>
          <p:nvPr/>
        </p:nvSpPr>
        <p:spPr>
          <a:xfrm>
            <a:off x="2317576" y="2093216"/>
            <a:ext cx="8517582" cy="4087665"/>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itchFamily="49" charset="-122"/>
              <a:ea typeface="黑体" pitchFamily="49" charset="-122"/>
            </a:endParaRPr>
          </a:p>
        </p:txBody>
      </p:sp>
      <p:sp>
        <p:nvSpPr>
          <p:cNvPr id="25" name="矩形: 圆角 1"/>
          <p:cNvSpPr/>
          <p:nvPr/>
        </p:nvSpPr>
        <p:spPr>
          <a:xfrm>
            <a:off x="4631481" y="1755858"/>
            <a:ext cx="4394949" cy="600224"/>
          </a:xfrm>
          <a:prstGeom prst="roundRect">
            <a:avLst>
              <a:gd name="adj" fmla="val 48749"/>
            </a:avLst>
          </a:prstGeom>
          <a:solidFill>
            <a:srgbClr val="FEE4C9"/>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黑体" pitchFamily="49" charset="-122"/>
              <a:ea typeface="黑体" pitchFamily="49" charset="-122"/>
            </a:endParaRPr>
          </a:p>
        </p:txBody>
      </p:sp>
      <p:sp>
        <p:nvSpPr>
          <p:cNvPr id="30" name="文本框 14"/>
          <p:cNvSpPr txBox="1"/>
          <p:nvPr/>
        </p:nvSpPr>
        <p:spPr>
          <a:xfrm>
            <a:off x="4617277" y="1859804"/>
            <a:ext cx="4288353" cy="400110"/>
          </a:xfrm>
          <a:prstGeom prst="rect">
            <a:avLst/>
          </a:prstGeom>
          <a:noFill/>
        </p:spPr>
        <p:txBody>
          <a:bodyPr wrap="square" rtlCol="0">
            <a:spAutoFit/>
          </a:bodyPr>
          <a:lstStyle/>
          <a:p>
            <a:r>
              <a:rPr lang="zh-CN" altLang="en-US" sz="2000" b="1" dirty="0">
                <a:solidFill>
                  <a:srgbClr val="C00000"/>
                </a:solidFill>
                <a:latin typeface="黑体" pitchFamily="49" charset="-122"/>
                <a:ea typeface="黑体" pitchFamily="49" charset="-122"/>
              </a:rPr>
              <a:t>“立治有体，施治有序”的根本保障</a:t>
            </a:r>
          </a:p>
        </p:txBody>
      </p:sp>
      <p:sp>
        <p:nvSpPr>
          <p:cNvPr id="32" name="矩形 31"/>
          <p:cNvSpPr/>
          <p:nvPr/>
        </p:nvSpPr>
        <p:spPr>
          <a:xfrm>
            <a:off x="2438930" y="2528633"/>
            <a:ext cx="7989860" cy="3270126"/>
          </a:xfrm>
          <a:prstGeom prst="rect">
            <a:avLst/>
          </a:prstGeom>
        </p:spPr>
        <p:txBody>
          <a:bodyPr wrap="square" lIns="68580" tIns="34290" rIns="68580" bIns="34290">
            <a:spAutoFit/>
          </a:bodyPr>
          <a:lstStyle/>
          <a:p>
            <a:pPr indent="457200" algn="just">
              <a:lnSpc>
                <a:spcPct val="150000"/>
              </a:lnSpc>
              <a:spcAft>
                <a:spcPts val="1200"/>
              </a:spcAft>
            </a:pPr>
            <a:r>
              <a:rPr lang="zh-CN" altLang="en-US" dirty="0">
                <a:latin typeface="黑体" pitchFamily="49" charset="-122"/>
                <a:ea typeface="黑体" pitchFamily="49" charset="-122"/>
              </a:rPr>
              <a:t>独木不成林，创造了“中国之治”的好制度必然是一个系统。关于这一点，党的十九届四中全会给予明确肯定：</a:t>
            </a:r>
            <a:r>
              <a:rPr lang="zh-CN" altLang="en-US" b="1" dirty="0">
                <a:solidFill>
                  <a:srgbClr val="D0000A"/>
                </a:solidFill>
                <a:latin typeface="黑体" pitchFamily="49" charset="-122"/>
                <a:ea typeface="黑体" pitchFamily="49" charset="-122"/>
              </a:rPr>
              <a:t>“中国特色社会主义制度是党和人民在长期实践探索中形成的科学制度体系。”</a:t>
            </a:r>
            <a:endParaRPr lang="en-US" altLang="zh-CN" b="1" dirty="0">
              <a:solidFill>
                <a:srgbClr val="D0000A"/>
              </a:solidFill>
              <a:latin typeface="黑体" pitchFamily="49" charset="-122"/>
              <a:ea typeface="黑体" pitchFamily="49" charset="-122"/>
            </a:endParaRPr>
          </a:p>
          <a:p>
            <a:pPr indent="457200" algn="just">
              <a:lnSpc>
                <a:spcPct val="130000"/>
              </a:lnSpc>
              <a:spcAft>
                <a:spcPts val="1200"/>
              </a:spcAft>
            </a:pPr>
            <a:r>
              <a:rPr lang="zh-CN" altLang="en-US" dirty="0">
                <a:latin typeface="黑体" pitchFamily="49" charset="-122"/>
                <a:ea typeface="黑体" pitchFamily="49" charset="-122"/>
              </a:rPr>
              <a:t>在这一制度体系中，既有根本政治制度、基本政治制度、基本经济制度，又有建立在根本政治制度、基本政治制度、基本经济制度基础上的经济体制、政治体制、文化体制、社会体制、生态文明体制等事关国家治理各个方面的重要制度</a:t>
            </a:r>
            <a:r>
              <a:rPr lang="zh-CN" altLang="en-US" dirty="0" smtClean="0">
                <a:latin typeface="黑体" pitchFamily="49" charset="-122"/>
                <a:ea typeface="黑体" pitchFamily="49" charset="-122"/>
              </a:rPr>
              <a:t>。不同</a:t>
            </a:r>
            <a:r>
              <a:rPr lang="zh-CN" altLang="en-US" dirty="0">
                <a:latin typeface="黑体" pitchFamily="49" charset="-122"/>
                <a:ea typeface="黑体" pitchFamily="49" charset="-122"/>
              </a:rPr>
              <a:t>层面、不同类型的制度相互衔接、相互联系，各司其职、有机协调，极大地推动了中国特色社会主义事业的发展，推动着国家治理水平的提升。</a:t>
            </a:r>
            <a:endParaRPr lang="en-US" altLang="zh-CN" dirty="0">
              <a:latin typeface="黑体" pitchFamily="49" charset="-122"/>
              <a:ea typeface="黑体" pitchFamily="49" charset="-122"/>
            </a:endParaRPr>
          </a:p>
        </p:txBody>
      </p:sp>
      <p:grpSp>
        <p:nvGrpSpPr>
          <p:cNvPr id="13" name="组合 12">
            <a:extLst>
              <a:ext uri="{FF2B5EF4-FFF2-40B4-BE49-F238E27FC236}">
                <a16:creationId xmlns:a16="http://schemas.microsoft.com/office/drawing/2014/main" xmlns="" id="{260096EC-0B38-4693-A287-5FD6399FB2AB}"/>
              </a:ext>
            </a:extLst>
          </p:cNvPr>
          <p:cNvGrpSpPr/>
          <p:nvPr/>
        </p:nvGrpSpPr>
        <p:grpSpPr>
          <a:xfrm>
            <a:off x="166037" y="2908062"/>
            <a:ext cx="1976763" cy="1189375"/>
            <a:chOff x="5098995" y="1650237"/>
            <a:chExt cx="1983908" cy="1101736"/>
          </a:xfrm>
        </p:grpSpPr>
        <p:sp>
          <p:nvSpPr>
            <p:cNvPr id="14" name="圆角矩形 5">
              <a:extLst>
                <a:ext uri="{FF2B5EF4-FFF2-40B4-BE49-F238E27FC236}">
                  <a16:creationId xmlns:a16="http://schemas.microsoft.com/office/drawing/2014/main" xmlns="" id="{6B0A8A2C-C8AE-43F7-B0B7-DBC6EA5E9D52}"/>
                </a:ext>
              </a:extLst>
            </p:cNvPr>
            <p:cNvSpPr/>
            <p:nvPr/>
          </p:nvSpPr>
          <p:spPr>
            <a:xfrm>
              <a:off x="5098995" y="2229584"/>
              <a:ext cx="1983908" cy="502545"/>
            </a:xfrm>
            <a:prstGeom prst="roundRect">
              <a:avLst>
                <a:gd name="adj" fmla="val 50000"/>
              </a:avLst>
            </a:prstGeom>
            <a:solidFill>
              <a:srgbClr val="D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a:extLst>
                <a:ext uri="{FF2B5EF4-FFF2-40B4-BE49-F238E27FC236}">
                  <a16:creationId xmlns:a16="http://schemas.microsoft.com/office/drawing/2014/main" xmlns="" id="{BA0C7B94-5CAC-47FF-9A9F-D29379EB5E1E}"/>
                </a:ext>
              </a:extLst>
            </p:cNvPr>
            <p:cNvSpPr txBox="1"/>
            <p:nvPr/>
          </p:nvSpPr>
          <p:spPr>
            <a:xfrm>
              <a:off x="5393600" y="2247604"/>
              <a:ext cx="1638751" cy="504369"/>
            </a:xfrm>
            <a:prstGeom prst="rect">
              <a:avLst/>
            </a:prstGeom>
            <a:noFill/>
          </p:spPr>
          <p:txBody>
            <a:bodyPr wrap="square" rtlCol="0">
              <a:spAutoFit/>
            </a:bodyPr>
            <a:lstStyle/>
            <a:p>
              <a:pPr algn="just">
                <a:lnSpc>
                  <a:spcPct val="130000"/>
                </a:lnSpc>
              </a:pPr>
              <a:r>
                <a:rPr lang="zh-CN" altLang="en-US" sz="2400" b="1" dirty="0">
                  <a:solidFill>
                    <a:schemeClr val="bg1"/>
                  </a:solidFill>
                  <a:latin typeface="微软雅黑" panose="020B0503020204020204" pitchFamily="34" charset="-122"/>
                  <a:ea typeface="微软雅黑" panose="020B0503020204020204" pitchFamily="34" charset="-122"/>
                </a:rPr>
                <a:t>科学体系</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16" name="组合 15">
              <a:extLst>
                <a:ext uri="{FF2B5EF4-FFF2-40B4-BE49-F238E27FC236}">
                  <a16:creationId xmlns:a16="http://schemas.microsoft.com/office/drawing/2014/main" xmlns="" id="{527BC532-57EB-4C54-80E9-992B02290727}"/>
                </a:ext>
              </a:extLst>
            </p:cNvPr>
            <p:cNvGrpSpPr/>
            <p:nvPr/>
          </p:nvGrpSpPr>
          <p:grpSpPr>
            <a:xfrm>
              <a:off x="5225268" y="1650237"/>
              <a:ext cx="1741465" cy="423405"/>
              <a:chOff x="5230835" y="1256537"/>
              <a:chExt cx="1741465" cy="423405"/>
            </a:xfrm>
          </p:grpSpPr>
          <p:sp>
            <p:nvSpPr>
              <p:cNvPr id="17" name="Freeform 5">
                <a:extLst>
                  <a:ext uri="{FF2B5EF4-FFF2-40B4-BE49-F238E27FC236}">
                    <a16:creationId xmlns:a16="http://schemas.microsoft.com/office/drawing/2014/main" xmlns="" id="{57F2949E-15CC-4DDF-82F6-E5230E1847C9}"/>
                  </a:ext>
                </a:extLst>
              </p:cNvPr>
              <p:cNvSpPr>
                <a:spLocks noEditPoints="1"/>
              </p:cNvSpPr>
              <p:nvPr/>
            </p:nvSpPr>
            <p:spPr bwMode="auto">
              <a:xfrm>
                <a:off x="5875847" y="1256537"/>
                <a:ext cx="451441" cy="423405"/>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18" name="Freeform 5">
                <a:extLst>
                  <a:ext uri="{FF2B5EF4-FFF2-40B4-BE49-F238E27FC236}">
                    <a16:creationId xmlns:a16="http://schemas.microsoft.com/office/drawing/2014/main" xmlns="" id="{650005B4-CBD3-4B88-B7D4-1698E6C561CF}"/>
                  </a:ext>
                </a:extLst>
              </p:cNvPr>
              <p:cNvSpPr>
                <a:spLocks noEditPoints="1"/>
              </p:cNvSpPr>
              <p:nvPr/>
            </p:nvSpPr>
            <p:spPr bwMode="auto">
              <a:xfrm>
                <a:off x="6451217" y="1431131"/>
                <a:ext cx="265286" cy="248811"/>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5">
                <a:extLst>
                  <a:ext uri="{FF2B5EF4-FFF2-40B4-BE49-F238E27FC236}">
                    <a16:creationId xmlns:a16="http://schemas.microsoft.com/office/drawing/2014/main" xmlns="" id="{126CE099-84A7-401A-9041-04F5BD7D4F32}"/>
                  </a:ext>
                </a:extLst>
              </p:cNvPr>
              <p:cNvSpPr>
                <a:spLocks noEditPoints="1"/>
              </p:cNvSpPr>
              <p:nvPr/>
            </p:nvSpPr>
            <p:spPr bwMode="auto">
              <a:xfrm>
                <a:off x="6840432" y="1556263"/>
                <a:ext cx="131868" cy="123679"/>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a:extLst>
                  <a:ext uri="{FF2B5EF4-FFF2-40B4-BE49-F238E27FC236}">
                    <a16:creationId xmlns:a16="http://schemas.microsoft.com/office/drawing/2014/main" xmlns="" id="{C235C3B0-F0F2-4DEB-879F-B69DE24D5122}"/>
                  </a:ext>
                </a:extLst>
              </p:cNvPr>
              <p:cNvSpPr>
                <a:spLocks noEditPoints="1"/>
              </p:cNvSpPr>
              <p:nvPr/>
            </p:nvSpPr>
            <p:spPr bwMode="auto">
              <a:xfrm>
                <a:off x="5486632" y="1431131"/>
                <a:ext cx="265286" cy="248811"/>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5">
                <a:extLst>
                  <a:ext uri="{FF2B5EF4-FFF2-40B4-BE49-F238E27FC236}">
                    <a16:creationId xmlns:a16="http://schemas.microsoft.com/office/drawing/2014/main" xmlns="" id="{EDD8C207-04E4-4A3F-95CD-BD8395E6C2E1}"/>
                  </a:ext>
                </a:extLst>
              </p:cNvPr>
              <p:cNvSpPr>
                <a:spLocks noEditPoints="1"/>
              </p:cNvSpPr>
              <p:nvPr/>
            </p:nvSpPr>
            <p:spPr bwMode="auto">
              <a:xfrm>
                <a:off x="5230835" y="1556263"/>
                <a:ext cx="131868" cy="123679"/>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xmlns="" val="2343116021"/>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2122334" y="570663"/>
            <a:ext cx="5630067" cy="523220"/>
          </a:xfrm>
          <a:prstGeom prst="rect">
            <a:avLst/>
          </a:prstGeom>
        </p:spPr>
        <p:txBody>
          <a:bodyPr wrap="none">
            <a:spAutoFit/>
          </a:bodyPr>
          <a:lstStyle/>
          <a:p>
            <a:pPr algn="ctr"/>
            <a:r>
              <a:rPr lang="zh-CN" altLang="en-US" sz="2600" b="1" dirty="0">
                <a:solidFill>
                  <a:srgbClr val="D8000A"/>
                </a:solidFill>
                <a:latin typeface="黑体" pitchFamily="49" charset="-122"/>
                <a:ea typeface="黑体" pitchFamily="49" charset="-122"/>
                <a:cs typeface="+mn-ea"/>
                <a:sym typeface="+mn-lt"/>
              </a:rPr>
              <a:t>　</a:t>
            </a:r>
            <a:r>
              <a:rPr lang="zh-CN" altLang="en-US" sz="2800" b="1" dirty="0">
                <a:solidFill>
                  <a:srgbClr val="D8000A"/>
                </a:solidFill>
                <a:latin typeface="微软雅黑" pitchFamily="34" charset="-122"/>
                <a:ea typeface="微软雅黑" pitchFamily="34" charset="-122"/>
                <a:cs typeface="+mn-ea"/>
                <a:sym typeface="+mn-lt"/>
              </a:rPr>
              <a:t>核心剖析：出现</a:t>
            </a:r>
            <a:r>
              <a:rPr lang="en-US" altLang="zh-CN" sz="2800" b="1" dirty="0">
                <a:solidFill>
                  <a:srgbClr val="D8000A"/>
                </a:solidFill>
                <a:latin typeface="微软雅黑" pitchFamily="34" charset="-122"/>
                <a:ea typeface="微软雅黑" pitchFamily="34" charset="-122"/>
                <a:cs typeface="+mn-ea"/>
                <a:sym typeface="+mn-lt"/>
              </a:rPr>
              <a:t>77</a:t>
            </a:r>
            <a:r>
              <a:rPr lang="zh-CN" altLang="en-US" sz="2800" b="1" dirty="0">
                <a:solidFill>
                  <a:srgbClr val="D8000A"/>
                </a:solidFill>
                <a:latin typeface="微软雅黑" pitchFamily="34" charset="-122"/>
                <a:ea typeface="微软雅黑" pitchFamily="34" charset="-122"/>
                <a:cs typeface="+mn-ea"/>
                <a:sym typeface="+mn-lt"/>
              </a:rPr>
              <a:t>次的“制度”</a:t>
            </a:r>
          </a:p>
        </p:txBody>
      </p:sp>
      <p:grpSp>
        <p:nvGrpSpPr>
          <p:cNvPr id="10" name="组合 9"/>
          <p:cNvGrpSpPr/>
          <p:nvPr/>
        </p:nvGrpSpPr>
        <p:grpSpPr>
          <a:xfrm>
            <a:off x="0" y="3860659"/>
            <a:ext cx="12215886" cy="2998929"/>
            <a:chOff x="0" y="3860659"/>
            <a:chExt cx="12215886" cy="2998929"/>
          </a:xfrm>
        </p:grpSpPr>
        <p:pic>
          <p:nvPicPr>
            <p:cNvPr id="11" name="Picture 3"/>
            <p:cNvPicPr>
              <a:picLocks noChangeAspect="1" noChangeArrowheads="1"/>
            </p:cNvPicPr>
            <p:nvPr/>
          </p:nvPicPr>
          <p:blipFill>
            <a:blip r:embed="rId3">
              <a:extLst>
                <a:ext uri="{28A0092B-C50C-407E-A947-70E740481C1C}">
                  <a14:useLocalDpi xmlns:a14="http://schemas.microsoft.com/office/drawing/2010/main" xmlns="" val="0"/>
                </a:ext>
              </a:extLst>
            </a:blip>
            <a:stretch>
              <a:fillRect/>
            </a:stretch>
          </p:blipFill>
          <p:spPr bwMode="auto">
            <a:xfrm>
              <a:off x="0" y="6598146"/>
              <a:ext cx="12190413" cy="261442"/>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2" descr="C:\Users\Administrator\Desktop\Nipic_20180988_20150909113802527000.pn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r="-9411"/>
            <a:stretch/>
          </p:blipFill>
          <p:spPr bwMode="auto">
            <a:xfrm rot="10800000" flipV="1">
              <a:off x="9695606" y="3860659"/>
              <a:ext cx="2520280" cy="2730269"/>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23" name="矩形 22"/>
          <p:cNvSpPr/>
          <p:nvPr/>
        </p:nvSpPr>
        <p:spPr>
          <a:xfrm>
            <a:off x="2317575" y="2012188"/>
            <a:ext cx="8366583" cy="4448054"/>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itchFamily="49" charset="-122"/>
              <a:ea typeface="黑体" pitchFamily="49" charset="-122"/>
            </a:endParaRPr>
          </a:p>
        </p:txBody>
      </p:sp>
      <p:sp>
        <p:nvSpPr>
          <p:cNvPr id="25" name="矩形: 圆角 1"/>
          <p:cNvSpPr/>
          <p:nvPr/>
        </p:nvSpPr>
        <p:spPr>
          <a:xfrm>
            <a:off x="4515733" y="1674830"/>
            <a:ext cx="4394949" cy="600224"/>
          </a:xfrm>
          <a:prstGeom prst="roundRect">
            <a:avLst>
              <a:gd name="adj" fmla="val 48749"/>
            </a:avLst>
          </a:prstGeom>
          <a:solidFill>
            <a:srgbClr val="FEE4C9"/>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黑体" pitchFamily="49" charset="-122"/>
              <a:ea typeface="黑体" pitchFamily="49" charset="-122"/>
            </a:endParaRPr>
          </a:p>
        </p:txBody>
      </p:sp>
      <p:sp>
        <p:nvSpPr>
          <p:cNvPr id="30" name="文本框 14"/>
          <p:cNvSpPr txBox="1"/>
          <p:nvPr/>
        </p:nvSpPr>
        <p:spPr>
          <a:xfrm>
            <a:off x="4756176" y="1778776"/>
            <a:ext cx="3855393" cy="707886"/>
          </a:xfrm>
          <a:prstGeom prst="rect">
            <a:avLst/>
          </a:prstGeom>
          <a:noFill/>
        </p:spPr>
        <p:txBody>
          <a:bodyPr wrap="square" rtlCol="0">
            <a:spAutoFit/>
          </a:bodyPr>
          <a:lstStyle/>
          <a:p>
            <a:r>
              <a:rPr lang="zh-CN" altLang="en-US" sz="2000" b="1" dirty="0">
                <a:solidFill>
                  <a:srgbClr val="C00000"/>
                </a:solidFill>
                <a:latin typeface="黑体" pitchFamily="49" charset="-122"/>
                <a:ea typeface="黑体" pitchFamily="49" charset="-122"/>
              </a:rPr>
              <a:t>不是突然就搬来的制度“飞来峰”</a:t>
            </a:r>
          </a:p>
          <a:p>
            <a:endParaRPr lang="zh-CN" altLang="en-US" sz="2000" b="1" dirty="0">
              <a:solidFill>
                <a:srgbClr val="C00000"/>
              </a:solidFill>
              <a:latin typeface="黑体" pitchFamily="49" charset="-122"/>
              <a:ea typeface="黑体" pitchFamily="49" charset="-122"/>
            </a:endParaRPr>
          </a:p>
        </p:txBody>
      </p:sp>
      <p:sp>
        <p:nvSpPr>
          <p:cNvPr id="32" name="矩形 31"/>
          <p:cNvSpPr/>
          <p:nvPr/>
        </p:nvSpPr>
        <p:spPr>
          <a:xfrm>
            <a:off x="2433328" y="2389730"/>
            <a:ext cx="8111209" cy="3464025"/>
          </a:xfrm>
          <a:prstGeom prst="rect">
            <a:avLst/>
          </a:prstGeom>
        </p:spPr>
        <p:txBody>
          <a:bodyPr wrap="square" lIns="68580" tIns="34290" rIns="68580" bIns="34290">
            <a:spAutoFit/>
          </a:bodyPr>
          <a:lstStyle/>
          <a:p>
            <a:pPr indent="457200" algn="just">
              <a:lnSpc>
                <a:spcPct val="130000"/>
              </a:lnSpc>
              <a:spcAft>
                <a:spcPts val="1200"/>
              </a:spcAft>
            </a:pPr>
            <a:r>
              <a:rPr lang="zh-CN" altLang="en-US" dirty="0">
                <a:latin typeface="黑体" pitchFamily="49" charset="-122"/>
                <a:ea typeface="黑体" pitchFamily="49" charset="-122"/>
              </a:rPr>
              <a:t>习近平同志指出，</a:t>
            </a:r>
            <a:r>
              <a:rPr lang="zh-CN" altLang="en-US" b="1" dirty="0">
                <a:solidFill>
                  <a:srgbClr val="D0000A"/>
                </a:solidFill>
                <a:latin typeface="黑体" pitchFamily="49" charset="-122"/>
                <a:ea typeface="黑体" pitchFamily="49" charset="-122"/>
              </a:rPr>
              <a:t>“一个国家选择什么样的治理体系，是由这个国家的历史传承、文化传统、经济社会发展水平决定的，是由这个国家的人民决定的。我国今天的国家治理体系，是在我国历史传承、文化传统、经济社会发展的基础上长期发展、渐进改进、内生性演化的结果。”</a:t>
            </a:r>
          </a:p>
          <a:p>
            <a:pPr indent="457200" algn="just">
              <a:lnSpc>
                <a:spcPct val="130000"/>
              </a:lnSpc>
              <a:spcAft>
                <a:spcPts val="1200"/>
              </a:spcAft>
            </a:pPr>
            <a:r>
              <a:rPr lang="zh-CN" altLang="en-US" dirty="0">
                <a:latin typeface="黑体" pitchFamily="49" charset="-122"/>
                <a:ea typeface="黑体" pitchFamily="49" charset="-122"/>
              </a:rPr>
              <a:t>这一论断科学地阐述了中国特色社会主义制度和中国国家治理体系的历史发展、文化渊源、实践基础，充分反映了中国社会在国家治理体系选择上的科学认识和高度自觉</a:t>
            </a:r>
            <a:r>
              <a:rPr lang="zh-CN" altLang="en-US" dirty="0" smtClean="0">
                <a:latin typeface="黑体" pitchFamily="49" charset="-122"/>
                <a:ea typeface="黑体" pitchFamily="49" charset="-122"/>
              </a:rPr>
              <a:t>。所以</a:t>
            </a:r>
            <a:r>
              <a:rPr lang="zh-CN" altLang="en-US" dirty="0">
                <a:latin typeface="黑体" pitchFamily="49" charset="-122"/>
                <a:ea typeface="黑体" pitchFamily="49" charset="-122"/>
              </a:rPr>
              <a:t>，党的十九届四中全会明确宣示：“中国特色社会主义制度和国家治理体系是以马克思主义为指导、植根中国大地、具有深厚中华文化根基、深得人民拥护的制度和治理体系。”</a:t>
            </a:r>
          </a:p>
        </p:txBody>
      </p:sp>
      <p:grpSp>
        <p:nvGrpSpPr>
          <p:cNvPr id="13" name="组合 12">
            <a:extLst>
              <a:ext uri="{FF2B5EF4-FFF2-40B4-BE49-F238E27FC236}">
                <a16:creationId xmlns:a16="http://schemas.microsoft.com/office/drawing/2014/main" xmlns="" id="{260096EC-0B38-4693-A287-5FD6399FB2AB}"/>
              </a:ext>
            </a:extLst>
          </p:cNvPr>
          <p:cNvGrpSpPr/>
          <p:nvPr/>
        </p:nvGrpSpPr>
        <p:grpSpPr>
          <a:xfrm>
            <a:off x="166037" y="2908062"/>
            <a:ext cx="1976763" cy="1650674"/>
            <a:chOff x="5098995" y="1650237"/>
            <a:chExt cx="1983908" cy="1529044"/>
          </a:xfrm>
        </p:grpSpPr>
        <p:sp>
          <p:nvSpPr>
            <p:cNvPr id="14" name="圆角矩形 5">
              <a:extLst>
                <a:ext uri="{FF2B5EF4-FFF2-40B4-BE49-F238E27FC236}">
                  <a16:creationId xmlns:a16="http://schemas.microsoft.com/office/drawing/2014/main" xmlns="" id="{6B0A8A2C-C8AE-43F7-B0B7-DBC6EA5E9D52}"/>
                </a:ext>
              </a:extLst>
            </p:cNvPr>
            <p:cNvSpPr/>
            <p:nvPr/>
          </p:nvSpPr>
          <p:spPr>
            <a:xfrm>
              <a:off x="5098995" y="2229584"/>
              <a:ext cx="1983908" cy="502545"/>
            </a:xfrm>
            <a:prstGeom prst="roundRect">
              <a:avLst>
                <a:gd name="adj" fmla="val 50000"/>
              </a:avLst>
            </a:prstGeom>
            <a:solidFill>
              <a:srgbClr val="D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a:extLst>
                <a:ext uri="{FF2B5EF4-FFF2-40B4-BE49-F238E27FC236}">
                  <a16:creationId xmlns:a16="http://schemas.microsoft.com/office/drawing/2014/main" xmlns="" id="{BA0C7B94-5CAC-47FF-9A9F-D29379EB5E1E}"/>
                </a:ext>
              </a:extLst>
            </p:cNvPr>
            <p:cNvSpPr txBox="1"/>
            <p:nvPr/>
          </p:nvSpPr>
          <p:spPr>
            <a:xfrm>
              <a:off x="5393600" y="2247604"/>
              <a:ext cx="1638751" cy="931677"/>
            </a:xfrm>
            <a:prstGeom prst="rect">
              <a:avLst/>
            </a:prstGeom>
            <a:noFill/>
          </p:spPr>
          <p:txBody>
            <a:bodyPr wrap="square" rtlCol="0">
              <a:spAutoFit/>
            </a:bodyPr>
            <a:lstStyle/>
            <a:p>
              <a:pPr algn="just">
                <a:lnSpc>
                  <a:spcPct val="130000"/>
                </a:lnSpc>
              </a:pPr>
              <a:r>
                <a:rPr lang="zh-CN" altLang="en-US" sz="2400" b="1" dirty="0">
                  <a:solidFill>
                    <a:schemeClr val="bg1"/>
                  </a:solidFill>
                  <a:latin typeface="微软雅黑" panose="020B0503020204020204" pitchFamily="34" charset="-122"/>
                  <a:ea typeface="微软雅黑" panose="020B0503020204020204" pitchFamily="34" charset="-122"/>
                </a:rPr>
                <a:t>中国特色</a:t>
              </a:r>
            </a:p>
            <a:p>
              <a:pPr algn="just">
                <a:lnSpc>
                  <a:spcPct val="130000"/>
                </a:lnSpc>
              </a:pP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16" name="组合 15">
              <a:extLst>
                <a:ext uri="{FF2B5EF4-FFF2-40B4-BE49-F238E27FC236}">
                  <a16:creationId xmlns:a16="http://schemas.microsoft.com/office/drawing/2014/main" xmlns="" id="{527BC532-57EB-4C54-80E9-992B02290727}"/>
                </a:ext>
              </a:extLst>
            </p:cNvPr>
            <p:cNvGrpSpPr/>
            <p:nvPr/>
          </p:nvGrpSpPr>
          <p:grpSpPr>
            <a:xfrm>
              <a:off x="5225268" y="1650237"/>
              <a:ext cx="1741465" cy="423405"/>
              <a:chOff x="5230835" y="1256537"/>
              <a:chExt cx="1741465" cy="423405"/>
            </a:xfrm>
          </p:grpSpPr>
          <p:sp>
            <p:nvSpPr>
              <p:cNvPr id="17" name="Freeform 5">
                <a:extLst>
                  <a:ext uri="{FF2B5EF4-FFF2-40B4-BE49-F238E27FC236}">
                    <a16:creationId xmlns:a16="http://schemas.microsoft.com/office/drawing/2014/main" xmlns="" id="{57F2949E-15CC-4DDF-82F6-E5230E1847C9}"/>
                  </a:ext>
                </a:extLst>
              </p:cNvPr>
              <p:cNvSpPr>
                <a:spLocks noEditPoints="1"/>
              </p:cNvSpPr>
              <p:nvPr/>
            </p:nvSpPr>
            <p:spPr bwMode="auto">
              <a:xfrm>
                <a:off x="5875847" y="1256537"/>
                <a:ext cx="451441" cy="423405"/>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18" name="Freeform 5">
                <a:extLst>
                  <a:ext uri="{FF2B5EF4-FFF2-40B4-BE49-F238E27FC236}">
                    <a16:creationId xmlns:a16="http://schemas.microsoft.com/office/drawing/2014/main" xmlns="" id="{650005B4-CBD3-4B88-B7D4-1698E6C561CF}"/>
                  </a:ext>
                </a:extLst>
              </p:cNvPr>
              <p:cNvSpPr>
                <a:spLocks noEditPoints="1"/>
              </p:cNvSpPr>
              <p:nvPr/>
            </p:nvSpPr>
            <p:spPr bwMode="auto">
              <a:xfrm>
                <a:off x="6451217" y="1431131"/>
                <a:ext cx="265286" cy="248811"/>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5">
                <a:extLst>
                  <a:ext uri="{FF2B5EF4-FFF2-40B4-BE49-F238E27FC236}">
                    <a16:creationId xmlns:a16="http://schemas.microsoft.com/office/drawing/2014/main" xmlns="" id="{126CE099-84A7-401A-9041-04F5BD7D4F32}"/>
                  </a:ext>
                </a:extLst>
              </p:cNvPr>
              <p:cNvSpPr>
                <a:spLocks noEditPoints="1"/>
              </p:cNvSpPr>
              <p:nvPr/>
            </p:nvSpPr>
            <p:spPr bwMode="auto">
              <a:xfrm>
                <a:off x="6840432" y="1556263"/>
                <a:ext cx="131868" cy="123679"/>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a:extLst>
                  <a:ext uri="{FF2B5EF4-FFF2-40B4-BE49-F238E27FC236}">
                    <a16:creationId xmlns:a16="http://schemas.microsoft.com/office/drawing/2014/main" xmlns="" id="{C235C3B0-F0F2-4DEB-879F-B69DE24D5122}"/>
                  </a:ext>
                </a:extLst>
              </p:cNvPr>
              <p:cNvSpPr>
                <a:spLocks noEditPoints="1"/>
              </p:cNvSpPr>
              <p:nvPr/>
            </p:nvSpPr>
            <p:spPr bwMode="auto">
              <a:xfrm>
                <a:off x="5486632" y="1431131"/>
                <a:ext cx="265286" cy="248811"/>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5">
                <a:extLst>
                  <a:ext uri="{FF2B5EF4-FFF2-40B4-BE49-F238E27FC236}">
                    <a16:creationId xmlns:a16="http://schemas.microsoft.com/office/drawing/2014/main" xmlns="" id="{EDD8C207-04E4-4A3F-95CD-BD8395E6C2E1}"/>
                  </a:ext>
                </a:extLst>
              </p:cNvPr>
              <p:cNvSpPr>
                <a:spLocks noEditPoints="1"/>
              </p:cNvSpPr>
              <p:nvPr/>
            </p:nvSpPr>
            <p:spPr bwMode="auto">
              <a:xfrm>
                <a:off x="5230835" y="1556263"/>
                <a:ext cx="131868" cy="123679"/>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xmlns="" val="2878612302"/>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2122334" y="570663"/>
            <a:ext cx="5630067" cy="523220"/>
          </a:xfrm>
          <a:prstGeom prst="rect">
            <a:avLst/>
          </a:prstGeom>
        </p:spPr>
        <p:txBody>
          <a:bodyPr wrap="none">
            <a:spAutoFit/>
          </a:bodyPr>
          <a:lstStyle/>
          <a:p>
            <a:pPr algn="ctr"/>
            <a:r>
              <a:rPr lang="zh-CN" altLang="en-US" sz="2600" b="1" dirty="0">
                <a:solidFill>
                  <a:srgbClr val="D8000A"/>
                </a:solidFill>
                <a:latin typeface="黑体" pitchFamily="49" charset="-122"/>
                <a:ea typeface="黑体" pitchFamily="49" charset="-122"/>
                <a:cs typeface="+mn-ea"/>
                <a:sym typeface="+mn-lt"/>
              </a:rPr>
              <a:t>　</a:t>
            </a:r>
            <a:r>
              <a:rPr lang="zh-CN" altLang="en-US" sz="2800" b="1" dirty="0">
                <a:solidFill>
                  <a:srgbClr val="D8000A"/>
                </a:solidFill>
                <a:latin typeface="微软雅黑" pitchFamily="34" charset="-122"/>
                <a:ea typeface="微软雅黑" pitchFamily="34" charset="-122"/>
                <a:cs typeface="+mn-ea"/>
                <a:sym typeface="+mn-lt"/>
              </a:rPr>
              <a:t>核心剖析：出现</a:t>
            </a:r>
            <a:r>
              <a:rPr lang="en-US" altLang="zh-CN" sz="2800" b="1" dirty="0">
                <a:solidFill>
                  <a:srgbClr val="D8000A"/>
                </a:solidFill>
                <a:latin typeface="微软雅黑" pitchFamily="34" charset="-122"/>
                <a:ea typeface="微软雅黑" pitchFamily="34" charset="-122"/>
                <a:cs typeface="+mn-ea"/>
                <a:sym typeface="+mn-lt"/>
              </a:rPr>
              <a:t>77</a:t>
            </a:r>
            <a:r>
              <a:rPr lang="zh-CN" altLang="en-US" sz="2800" b="1" dirty="0">
                <a:solidFill>
                  <a:srgbClr val="D8000A"/>
                </a:solidFill>
                <a:latin typeface="微软雅黑" pitchFamily="34" charset="-122"/>
                <a:ea typeface="微软雅黑" pitchFamily="34" charset="-122"/>
                <a:cs typeface="+mn-ea"/>
                <a:sym typeface="+mn-lt"/>
              </a:rPr>
              <a:t>次的“制度”</a:t>
            </a:r>
          </a:p>
        </p:txBody>
      </p:sp>
      <p:grpSp>
        <p:nvGrpSpPr>
          <p:cNvPr id="10" name="组合 9"/>
          <p:cNvGrpSpPr/>
          <p:nvPr/>
        </p:nvGrpSpPr>
        <p:grpSpPr>
          <a:xfrm>
            <a:off x="0" y="3860659"/>
            <a:ext cx="12215886" cy="2998929"/>
            <a:chOff x="0" y="3860659"/>
            <a:chExt cx="12215886" cy="2998929"/>
          </a:xfrm>
        </p:grpSpPr>
        <p:pic>
          <p:nvPicPr>
            <p:cNvPr id="11" name="Picture 3"/>
            <p:cNvPicPr>
              <a:picLocks noChangeAspect="1" noChangeArrowheads="1"/>
            </p:cNvPicPr>
            <p:nvPr/>
          </p:nvPicPr>
          <p:blipFill>
            <a:blip r:embed="rId3">
              <a:extLst>
                <a:ext uri="{28A0092B-C50C-407E-A947-70E740481C1C}">
                  <a14:useLocalDpi xmlns:a14="http://schemas.microsoft.com/office/drawing/2010/main" xmlns="" val="0"/>
                </a:ext>
              </a:extLst>
            </a:blip>
            <a:stretch>
              <a:fillRect/>
            </a:stretch>
          </p:blipFill>
          <p:spPr bwMode="auto">
            <a:xfrm>
              <a:off x="0" y="6598146"/>
              <a:ext cx="12190413" cy="261442"/>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2" descr="C:\Users\Administrator\Desktop\Nipic_20180988_20150909113802527000.pn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r="-9411"/>
            <a:stretch/>
          </p:blipFill>
          <p:spPr bwMode="auto">
            <a:xfrm rot="10800000" flipV="1">
              <a:off x="9695606" y="3860659"/>
              <a:ext cx="2520280" cy="2730269"/>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23" name="矩形 22"/>
          <p:cNvSpPr/>
          <p:nvPr/>
        </p:nvSpPr>
        <p:spPr>
          <a:xfrm>
            <a:off x="2317576" y="2012188"/>
            <a:ext cx="8127154" cy="4448054"/>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itchFamily="49" charset="-122"/>
              <a:ea typeface="黑体" pitchFamily="49" charset="-122"/>
            </a:endParaRPr>
          </a:p>
        </p:txBody>
      </p:sp>
      <p:sp>
        <p:nvSpPr>
          <p:cNvPr id="25" name="矩形: 圆角 1"/>
          <p:cNvSpPr/>
          <p:nvPr/>
        </p:nvSpPr>
        <p:spPr>
          <a:xfrm>
            <a:off x="4180066" y="1674830"/>
            <a:ext cx="4394949" cy="600224"/>
          </a:xfrm>
          <a:prstGeom prst="roundRect">
            <a:avLst>
              <a:gd name="adj" fmla="val 48749"/>
            </a:avLst>
          </a:prstGeom>
          <a:solidFill>
            <a:srgbClr val="FEE4C9"/>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黑体" pitchFamily="49" charset="-122"/>
              <a:ea typeface="黑体" pitchFamily="49" charset="-122"/>
            </a:endParaRPr>
          </a:p>
        </p:txBody>
      </p:sp>
      <p:sp>
        <p:nvSpPr>
          <p:cNvPr id="30" name="文本框 14"/>
          <p:cNvSpPr txBox="1"/>
          <p:nvPr/>
        </p:nvSpPr>
        <p:spPr>
          <a:xfrm>
            <a:off x="4420509" y="1778776"/>
            <a:ext cx="3855393" cy="707886"/>
          </a:xfrm>
          <a:prstGeom prst="rect">
            <a:avLst/>
          </a:prstGeom>
          <a:noFill/>
        </p:spPr>
        <p:txBody>
          <a:bodyPr wrap="square" rtlCol="0">
            <a:spAutoFit/>
          </a:bodyPr>
          <a:lstStyle/>
          <a:p>
            <a:r>
              <a:rPr lang="zh-CN" altLang="en-US" sz="2000" b="1" dirty="0">
                <a:solidFill>
                  <a:srgbClr val="C00000"/>
                </a:solidFill>
                <a:latin typeface="黑体" pitchFamily="49" charset="-122"/>
                <a:ea typeface="黑体" pitchFamily="49" charset="-122"/>
              </a:rPr>
              <a:t>铸就风景这边独好的“中国之治”</a:t>
            </a:r>
          </a:p>
          <a:p>
            <a:endParaRPr lang="zh-CN" altLang="en-US" sz="2000" b="1" dirty="0">
              <a:solidFill>
                <a:srgbClr val="C00000"/>
              </a:solidFill>
              <a:latin typeface="黑体" pitchFamily="49" charset="-122"/>
              <a:ea typeface="黑体" pitchFamily="49" charset="-122"/>
            </a:endParaRPr>
          </a:p>
        </p:txBody>
      </p:sp>
      <p:sp>
        <p:nvSpPr>
          <p:cNvPr id="32" name="矩形 31"/>
          <p:cNvSpPr/>
          <p:nvPr/>
        </p:nvSpPr>
        <p:spPr>
          <a:xfrm>
            <a:off x="3781065" y="2822179"/>
            <a:ext cx="6937622" cy="484748"/>
          </a:xfrm>
          <a:prstGeom prst="rect">
            <a:avLst/>
          </a:prstGeom>
        </p:spPr>
        <p:txBody>
          <a:bodyPr wrap="square" lIns="68580" tIns="34290" rIns="68580" bIns="34290">
            <a:spAutoFit/>
          </a:bodyPr>
          <a:lstStyle/>
          <a:p>
            <a:pPr indent="457200" algn="just">
              <a:lnSpc>
                <a:spcPct val="150000"/>
              </a:lnSpc>
              <a:spcAft>
                <a:spcPts val="1200"/>
              </a:spcAft>
            </a:pPr>
            <a:r>
              <a:rPr lang="zh-CN" altLang="en-US" dirty="0">
                <a:latin typeface="微软雅黑" pitchFamily="34" charset="-122"/>
                <a:ea typeface="微软雅黑" pitchFamily="34" charset="-122"/>
              </a:rPr>
              <a:t>中国特色社会主义制度始终站在最广大人民群众的立场</a:t>
            </a:r>
            <a:r>
              <a:rPr lang="zh-CN" altLang="en-US" dirty="0" smtClean="0">
                <a:latin typeface="微软雅黑" pitchFamily="34" charset="-122"/>
                <a:ea typeface="微软雅黑" pitchFamily="34" charset="-122"/>
              </a:rPr>
              <a:t>上</a:t>
            </a:r>
            <a:endParaRPr lang="zh-CN" altLang="en-US" dirty="0">
              <a:latin typeface="微软雅黑" pitchFamily="34" charset="-122"/>
              <a:ea typeface="微软雅黑" pitchFamily="34" charset="-122"/>
            </a:endParaRPr>
          </a:p>
        </p:txBody>
      </p:sp>
      <p:grpSp>
        <p:nvGrpSpPr>
          <p:cNvPr id="13" name="组合 12">
            <a:extLst>
              <a:ext uri="{FF2B5EF4-FFF2-40B4-BE49-F238E27FC236}">
                <a16:creationId xmlns:a16="http://schemas.microsoft.com/office/drawing/2014/main" xmlns="" id="{260096EC-0B38-4693-A287-5FD6399FB2AB}"/>
              </a:ext>
            </a:extLst>
          </p:cNvPr>
          <p:cNvGrpSpPr/>
          <p:nvPr/>
        </p:nvGrpSpPr>
        <p:grpSpPr>
          <a:xfrm>
            <a:off x="166037" y="2908062"/>
            <a:ext cx="1976763" cy="2130805"/>
            <a:chOff x="5098995" y="1650237"/>
            <a:chExt cx="1983908" cy="1973796"/>
          </a:xfrm>
        </p:grpSpPr>
        <p:sp>
          <p:nvSpPr>
            <p:cNvPr id="14" name="圆角矩形 5">
              <a:extLst>
                <a:ext uri="{FF2B5EF4-FFF2-40B4-BE49-F238E27FC236}">
                  <a16:creationId xmlns:a16="http://schemas.microsoft.com/office/drawing/2014/main" xmlns="" id="{6B0A8A2C-C8AE-43F7-B0B7-DBC6EA5E9D52}"/>
                </a:ext>
              </a:extLst>
            </p:cNvPr>
            <p:cNvSpPr/>
            <p:nvPr/>
          </p:nvSpPr>
          <p:spPr>
            <a:xfrm>
              <a:off x="5098995" y="2229584"/>
              <a:ext cx="1983908" cy="502545"/>
            </a:xfrm>
            <a:prstGeom prst="roundRect">
              <a:avLst>
                <a:gd name="adj" fmla="val 50000"/>
              </a:avLst>
            </a:prstGeom>
            <a:solidFill>
              <a:srgbClr val="D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a:extLst>
                <a:ext uri="{FF2B5EF4-FFF2-40B4-BE49-F238E27FC236}">
                  <a16:creationId xmlns:a16="http://schemas.microsoft.com/office/drawing/2014/main" xmlns="" id="{BA0C7B94-5CAC-47FF-9A9F-D29379EB5E1E}"/>
                </a:ext>
              </a:extLst>
            </p:cNvPr>
            <p:cNvSpPr txBox="1"/>
            <p:nvPr/>
          </p:nvSpPr>
          <p:spPr>
            <a:xfrm>
              <a:off x="5393600" y="2247603"/>
              <a:ext cx="1638751" cy="1376430"/>
            </a:xfrm>
            <a:prstGeom prst="rect">
              <a:avLst/>
            </a:prstGeom>
            <a:noFill/>
          </p:spPr>
          <p:txBody>
            <a:bodyPr wrap="square" rtlCol="0">
              <a:spAutoFit/>
            </a:bodyPr>
            <a:lstStyle/>
            <a:p>
              <a:pPr algn="just">
                <a:lnSpc>
                  <a:spcPct val="130000"/>
                </a:lnSpc>
              </a:pPr>
              <a:r>
                <a:rPr lang="zh-CN" altLang="en-US" sz="2400" b="1" dirty="0">
                  <a:solidFill>
                    <a:schemeClr val="bg1"/>
                  </a:solidFill>
                  <a:latin typeface="微软雅黑" panose="020B0503020204020204" pitchFamily="34" charset="-122"/>
                  <a:ea typeface="微软雅黑" panose="020B0503020204020204" pitchFamily="34" charset="-122"/>
                </a:rPr>
                <a:t>显著优势</a:t>
              </a:r>
            </a:p>
            <a:p>
              <a:pPr algn="just">
                <a:lnSpc>
                  <a:spcPct val="130000"/>
                </a:lnSpc>
              </a:pPr>
              <a:endParaRPr lang="zh-CN" altLang="en-US" sz="2400" b="1" dirty="0">
                <a:solidFill>
                  <a:schemeClr val="bg1"/>
                </a:solidFill>
                <a:latin typeface="微软雅黑" panose="020B0503020204020204" pitchFamily="34" charset="-122"/>
                <a:ea typeface="微软雅黑" panose="020B0503020204020204" pitchFamily="34" charset="-122"/>
              </a:endParaRPr>
            </a:p>
            <a:p>
              <a:pPr algn="just">
                <a:lnSpc>
                  <a:spcPct val="130000"/>
                </a:lnSpc>
              </a:pP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16" name="组合 15">
              <a:extLst>
                <a:ext uri="{FF2B5EF4-FFF2-40B4-BE49-F238E27FC236}">
                  <a16:creationId xmlns:a16="http://schemas.microsoft.com/office/drawing/2014/main" xmlns="" id="{527BC532-57EB-4C54-80E9-992B02290727}"/>
                </a:ext>
              </a:extLst>
            </p:cNvPr>
            <p:cNvGrpSpPr/>
            <p:nvPr/>
          </p:nvGrpSpPr>
          <p:grpSpPr>
            <a:xfrm>
              <a:off x="5225268" y="1650237"/>
              <a:ext cx="1741465" cy="423405"/>
              <a:chOff x="5230835" y="1256537"/>
              <a:chExt cx="1741465" cy="423405"/>
            </a:xfrm>
          </p:grpSpPr>
          <p:sp>
            <p:nvSpPr>
              <p:cNvPr id="17" name="Freeform 5">
                <a:extLst>
                  <a:ext uri="{FF2B5EF4-FFF2-40B4-BE49-F238E27FC236}">
                    <a16:creationId xmlns:a16="http://schemas.microsoft.com/office/drawing/2014/main" xmlns="" id="{57F2949E-15CC-4DDF-82F6-E5230E1847C9}"/>
                  </a:ext>
                </a:extLst>
              </p:cNvPr>
              <p:cNvSpPr>
                <a:spLocks noEditPoints="1"/>
              </p:cNvSpPr>
              <p:nvPr/>
            </p:nvSpPr>
            <p:spPr bwMode="auto">
              <a:xfrm>
                <a:off x="5875847" y="1256537"/>
                <a:ext cx="451441" cy="423405"/>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18" name="Freeform 5">
                <a:extLst>
                  <a:ext uri="{FF2B5EF4-FFF2-40B4-BE49-F238E27FC236}">
                    <a16:creationId xmlns:a16="http://schemas.microsoft.com/office/drawing/2014/main" xmlns="" id="{650005B4-CBD3-4B88-B7D4-1698E6C561CF}"/>
                  </a:ext>
                </a:extLst>
              </p:cNvPr>
              <p:cNvSpPr>
                <a:spLocks noEditPoints="1"/>
              </p:cNvSpPr>
              <p:nvPr/>
            </p:nvSpPr>
            <p:spPr bwMode="auto">
              <a:xfrm>
                <a:off x="6451217" y="1431131"/>
                <a:ext cx="265286" cy="248811"/>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5">
                <a:extLst>
                  <a:ext uri="{FF2B5EF4-FFF2-40B4-BE49-F238E27FC236}">
                    <a16:creationId xmlns:a16="http://schemas.microsoft.com/office/drawing/2014/main" xmlns="" id="{126CE099-84A7-401A-9041-04F5BD7D4F32}"/>
                  </a:ext>
                </a:extLst>
              </p:cNvPr>
              <p:cNvSpPr>
                <a:spLocks noEditPoints="1"/>
              </p:cNvSpPr>
              <p:nvPr/>
            </p:nvSpPr>
            <p:spPr bwMode="auto">
              <a:xfrm>
                <a:off x="6840432" y="1556263"/>
                <a:ext cx="131868" cy="123679"/>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a:extLst>
                  <a:ext uri="{FF2B5EF4-FFF2-40B4-BE49-F238E27FC236}">
                    <a16:creationId xmlns:a16="http://schemas.microsoft.com/office/drawing/2014/main" xmlns="" id="{C235C3B0-F0F2-4DEB-879F-B69DE24D5122}"/>
                  </a:ext>
                </a:extLst>
              </p:cNvPr>
              <p:cNvSpPr>
                <a:spLocks noEditPoints="1"/>
              </p:cNvSpPr>
              <p:nvPr/>
            </p:nvSpPr>
            <p:spPr bwMode="auto">
              <a:xfrm>
                <a:off x="5486632" y="1431131"/>
                <a:ext cx="265286" cy="248811"/>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5">
                <a:extLst>
                  <a:ext uri="{FF2B5EF4-FFF2-40B4-BE49-F238E27FC236}">
                    <a16:creationId xmlns:a16="http://schemas.microsoft.com/office/drawing/2014/main" xmlns="" id="{EDD8C207-04E4-4A3F-95CD-BD8395E6C2E1}"/>
                  </a:ext>
                </a:extLst>
              </p:cNvPr>
              <p:cNvSpPr>
                <a:spLocks noEditPoints="1"/>
              </p:cNvSpPr>
              <p:nvPr/>
            </p:nvSpPr>
            <p:spPr bwMode="auto">
              <a:xfrm>
                <a:off x="5230835" y="1556263"/>
                <a:ext cx="131868" cy="123679"/>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4" name="组合 23">
            <a:extLst>
              <a:ext uri="{FF2B5EF4-FFF2-40B4-BE49-F238E27FC236}">
                <a16:creationId xmlns:a16="http://schemas.microsoft.com/office/drawing/2014/main" xmlns="" id="{7A11CC6D-E674-4966-BC78-DBDA78A6DE28}"/>
              </a:ext>
            </a:extLst>
          </p:cNvPr>
          <p:cNvGrpSpPr/>
          <p:nvPr/>
        </p:nvGrpSpPr>
        <p:grpSpPr>
          <a:xfrm>
            <a:off x="2591533" y="2773067"/>
            <a:ext cx="7663635" cy="564321"/>
            <a:chOff x="1078685" y="4399566"/>
            <a:chExt cx="4785601" cy="564321"/>
          </a:xfrm>
        </p:grpSpPr>
        <p:sp>
          <p:nvSpPr>
            <p:cNvPr id="27" name="矩形 26">
              <a:extLst>
                <a:ext uri="{FF2B5EF4-FFF2-40B4-BE49-F238E27FC236}">
                  <a16:creationId xmlns:a16="http://schemas.microsoft.com/office/drawing/2014/main" xmlns="" id="{A93327A9-0044-4300-A4BB-A64F44274ADA}"/>
                </a:ext>
              </a:extLst>
            </p:cNvPr>
            <p:cNvSpPr/>
            <p:nvPr/>
          </p:nvSpPr>
          <p:spPr>
            <a:xfrm>
              <a:off x="1715499" y="4399567"/>
              <a:ext cx="4148787" cy="564320"/>
            </a:xfrm>
            <a:prstGeom prst="rect">
              <a:avLst/>
            </a:prstGeom>
            <a:noFill/>
            <a:ln>
              <a:solidFill>
                <a:srgbClr val="D0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xmlns="" id="{DD59C773-FE2A-4A73-82AC-29C8B7D89BCD}"/>
                </a:ext>
              </a:extLst>
            </p:cNvPr>
            <p:cNvSpPr/>
            <p:nvPr/>
          </p:nvSpPr>
          <p:spPr>
            <a:xfrm>
              <a:off x="1078685" y="4399566"/>
              <a:ext cx="982859" cy="564321"/>
            </a:xfrm>
            <a:prstGeom prst="rect">
              <a:avLst/>
            </a:prstGeom>
            <a:solidFill>
              <a:srgbClr val="D0000A"/>
            </a:solidFill>
            <a:ln>
              <a:solidFill>
                <a:srgbClr val="D0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黑体" pitchFamily="49" charset="-122"/>
                  <a:ea typeface="黑体" pitchFamily="49" charset="-122"/>
                </a:rPr>
                <a:t>制度立场：</a:t>
              </a:r>
            </a:p>
          </p:txBody>
        </p:sp>
      </p:grpSp>
      <p:sp>
        <p:nvSpPr>
          <p:cNvPr id="29" name="矩形 28">
            <a:extLst>
              <a:ext uri="{FF2B5EF4-FFF2-40B4-BE49-F238E27FC236}">
                <a16:creationId xmlns:a16="http://schemas.microsoft.com/office/drawing/2014/main" xmlns="" id="{F632E79E-F8B8-46A1-BA6E-C1B024A92D72}"/>
              </a:ext>
            </a:extLst>
          </p:cNvPr>
          <p:cNvSpPr/>
          <p:nvPr/>
        </p:nvSpPr>
        <p:spPr>
          <a:xfrm>
            <a:off x="3782990" y="3634334"/>
            <a:ext cx="6937622" cy="484748"/>
          </a:xfrm>
          <a:prstGeom prst="rect">
            <a:avLst/>
          </a:prstGeom>
        </p:spPr>
        <p:txBody>
          <a:bodyPr wrap="square" lIns="68580" tIns="34290" rIns="68580" bIns="34290">
            <a:spAutoFit/>
          </a:bodyPr>
          <a:lstStyle/>
          <a:p>
            <a:pPr indent="457200" algn="just">
              <a:lnSpc>
                <a:spcPct val="150000"/>
              </a:lnSpc>
              <a:spcAft>
                <a:spcPts val="1200"/>
              </a:spcAft>
            </a:pPr>
            <a:r>
              <a:rPr lang="zh-CN" altLang="en-US" dirty="0">
                <a:latin typeface="微软雅黑" pitchFamily="34" charset="-122"/>
                <a:ea typeface="微软雅黑" pitchFamily="34" charset="-122"/>
              </a:rPr>
              <a:t>中国特色社会主义制度始终指向公平正义与共同</a:t>
            </a:r>
            <a:r>
              <a:rPr lang="zh-CN" altLang="en-US" dirty="0" smtClean="0">
                <a:latin typeface="微软雅黑" pitchFamily="34" charset="-122"/>
                <a:ea typeface="微软雅黑" pitchFamily="34" charset="-122"/>
              </a:rPr>
              <a:t>富裕</a:t>
            </a:r>
            <a:endParaRPr lang="zh-CN" altLang="en-US" dirty="0">
              <a:latin typeface="微软雅黑" pitchFamily="34" charset="-122"/>
              <a:ea typeface="微软雅黑" pitchFamily="34" charset="-122"/>
            </a:endParaRPr>
          </a:p>
        </p:txBody>
      </p:sp>
      <p:grpSp>
        <p:nvGrpSpPr>
          <p:cNvPr id="31" name="组合 30">
            <a:extLst>
              <a:ext uri="{FF2B5EF4-FFF2-40B4-BE49-F238E27FC236}">
                <a16:creationId xmlns:a16="http://schemas.microsoft.com/office/drawing/2014/main" xmlns="" id="{3B54A749-861A-465A-AFCE-320C8738C9AE}"/>
              </a:ext>
            </a:extLst>
          </p:cNvPr>
          <p:cNvGrpSpPr/>
          <p:nvPr/>
        </p:nvGrpSpPr>
        <p:grpSpPr>
          <a:xfrm>
            <a:off x="2593458" y="3585222"/>
            <a:ext cx="7663635" cy="564321"/>
            <a:chOff x="1078685" y="4399566"/>
            <a:chExt cx="4785601" cy="564321"/>
          </a:xfrm>
        </p:grpSpPr>
        <p:sp>
          <p:nvSpPr>
            <p:cNvPr id="34" name="矩形 33">
              <a:extLst>
                <a:ext uri="{FF2B5EF4-FFF2-40B4-BE49-F238E27FC236}">
                  <a16:creationId xmlns:a16="http://schemas.microsoft.com/office/drawing/2014/main" xmlns="" id="{58D7EF49-E11B-4B7B-AA84-9C22461DCECC}"/>
                </a:ext>
              </a:extLst>
            </p:cNvPr>
            <p:cNvSpPr/>
            <p:nvPr/>
          </p:nvSpPr>
          <p:spPr>
            <a:xfrm>
              <a:off x="1715499" y="4399567"/>
              <a:ext cx="4148787" cy="564320"/>
            </a:xfrm>
            <a:prstGeom prst="rect">
              <a:avLst/>
            </a:prstGeom>
            <a:noFill/>
            <a:ln>
              <a:solidFill>
                <a:srgbClr val="D0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a:extLst>
                <a:ext uri="{FF2B5EF4-FFF2-40B4-BE49-F238E27FC236}">
                  <a16:creationId xmlns:a16="http://schemas.microsoft.com/office/drawing/2014/main" xmlns="" id="{0884BC0D-5140-43FF-9A95-32D5CE867422}"/>
                </a:ext>
              </a:extLst>
            </p:cNvPr>
            <p:cNvSpPr/>
            <p:nvPr/>
          </p:nvSpPr>
          <p:spPr>
            <a:xfrm>
              <a:off x="1078685" y="4399566"/>
              <a:ext cx="982859" cy="564321"/>
            </a:xfrm>
            <a:prstGeom prst="rect">
              <a:avLst/>
            </a:prstGeom>
            <a:solidFill>
              <a:srgbClr val="D0000A"/>
            </a:solidFill>
            <a:ln>
              <a:solidFill>
                <a:srgbClr val="D0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黑体" pitchFamily="49" charset="-122"/>
                  <a:ea typeface="黑体" pitchFamily="49" charset="-122"/>
                </a:rPr>
                <a:t>制度价值：</a:t>
              </a:r>
            </a:p>
          </p:txBody>
        </p:sp>
      </p:grpSp>
      <p:sp>
        <p:nvSpPr>
          <p:cNvPr id="36" name="矩形 35">
            <a:extLst>
              <a:ext uri="{FF2B5EF4-FFF2-40B4-BE49-F238E27FC236}">
                <a16:creationId xmlns:a16="http://schemas.microsoft.com/office/drawing/2014/main" xmlns="" id="{2B264540-D0EC-4F52-9EBF-71725B98B5E5}"/>
              </a:ext>
            </a:extLst>
          </p:cNvPr>
          <p:cNvSpPr/>
          <p:nvPr/>
        </p:nvSpPr>
        <p:spPr>
          <a:xfrm>
            <a:off x="3784915" y="4446492"/>
            <a:ext cx="6937622" cy="484748"/>
          </a:xfrm>
          <a:prstGeom prst="rect">
            <a:avLst/>
          </a:prstGeom>
        </p:spPr>
        <p:txBody>
          <a:bodyPr wrap="square" lIns="68580" tIns="34290" rIns="68580" bIns="34290">
            <a:spAutoFit/>
          </a:bodyPr>
          <a:lstStyle/>
          <a:p>
            <a:pPr indent="457200" algn="just">
              <a:lnSpc>
                <a:spcPct val="150000"/>
              </a:lnSpc>
              <a:spcAft>
                <a:spcPts val="1200"/>
              </a:spcAft>
            </a:pPr>
            <a:r>
              <a:rPr lang="zh-CN" altLang="en-US" dirty="0">
                <a:latin typeface="微软雅黑" pitchFamily="34" charset="-122"/>
                <a:ea typeface="微软雅黑" pitchFamily="34" charset="-122"/>
              </a:rPr>
              <a:t>中国特色社会主义制度可以集中力量办</a:t>
            </a:r>
            <a:r>
              <a:rPr lang="zh-CN" altLang="en-US" dirty="0" smtClean="0">
                <a:latin typeface="微软雅黑" pitchFamily="34" charset="-122"/>
                <a:ea typeface="微软雅黑" pitchFamily="34" charset="-122"/>
              </a:rPr>
              <a:t>大事</a:t>
            </a:r>
            <a:endParaRPr lang="zh-CN" altLang="en-US" dirty="0">
              <a:latin typeface="微软雅黑" pitchFamily="34" charset="-122"/>
              <a:ea typeface="微软雅黑" pitchFamily="34" charset="-122"/>
            </a:endParaRPr>
          </a:p>
        </p:txBody>
      </p:sp>
      <p:grpSp>
        <p:nvGrpSpPr>
          <p:cNvPr id="37" name="组合 36">
            <a:extLst>
              <a:ext uri="{FF2B5EF4-FFF2-40B4-BE49-F238E27FC236}">
                <a16:creationId xmlns:a16="http://schemas.microsoft.com/office/drawing/2014/main" xmlns="" id="{A25C6058-903A-45BE-A5CB-D85FBEDE9198}"/>
              </a:ext>
            </a:extLst>
          </p:cNvPr>
          <p:cNvGrpSpPr/>
          <p:nvPr/>
        </p:nvGrpSpPr>
        <p:grpSpPr>
          <a:xfrm>
            <a:off x="2595383" y="4397380"/>
            <a:ext cx="7663635" cy="564321"/>
            <a:chOff x="1078685" y="4399566"/>
            <a:chExt cx="4785601" cy="564321"/>
          </a:xfrm>
        </p:grpSpPr>
        <p:sp>
          <p:nvSpPr>
            <p:cNvPr id="38" name="矩形 37">
              <a:extLst>
                <a:ext uri="{FF2B5EF4-FFF2-40B4-BE49-F238E27FC236}">
                  <a16:creationId xmlns:a16="http://schemas.microsoft.com/office/drawing/2014/main" xmlns="" id="{5D6FC9BB-88D9-4E23-A0C1-8641AE194325}"/>
                </a:ext>
              </a:extLst>
            </p:cNvPr>
            <p:cNvSpPr/>
            <p:nvPr/>
          </p:nvSpPr>
          <p:spPr>
            <a:xfrm>
              <a:off x="1715499" y="4399567"/>
              <a:ext cx="4148787" cy="564320"/>
            </a:xfrm>
            <a:prstGeom prst="rect">
              <a:avLst/>
            </a:prstGeom>
            <a:noFill/>
            <a:ln>
              <a:solidFill>
                <a:srgbClr val="D0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a:extLst>
                <a:ext uri="{FF2B5EF4-FFF2-40B4-BE49-F238E27FC236}">
                  <a16:creationId xmlns:a16="http://schemas.microsoft.com/office/drawing/2014/main" xmlns="" id="{19EF6033-28F5-4125-9F0A-958E640C61B6}"/>
                </a:ext>
              </a:extLst>
            </p:cNvPr>
            <p:cNvSpPr/>
            <p:nvPr/>
          </p:nvSpPr>
          <p:spPr>
            <a:xfrm>
              <a:off x="1078685" y="4399566"/>
              <a:ext cx="982859" cy="564321"/>
            </a:xfrm>
            <a:prstGeom prst="rect">
              <a:avLst/>
            </a:prstGeom>
            <a:solidFill>
              <a:srgbClr val="D0000A"/>
            </a:solidFill>
            <a:ln>
              <a:solidFill>
                <a:srgbClr val="D0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黑体" pitchFamily="49" charset="-122"/>
                  <a:ea typeface="黑体" pitchFamily="49" charset="-122"/>
                </a:rPr>
                <a:t>制度绩效：</a:t>
              </a:r>
            </a:p>
          </p:txBody>
        </p:sp>
      </p:grpSp>
      <p:sp>
        <p:nvSpPr>
          <p:cNvPr id="40" name="矩形 39">
            <a:extLst>
              <a:ext uri="{FF2B5EF4-FFF2-40B4-BE49-F238E27FC236}">
                <a16:creationId xmlns:a16="http://schemas.microsoft.com/office/drawing/2014/main" xmlns="" id="{A9878A77-70F6-47C5-9074-169312251868}"/>
              </a:ext>
            </a:extLst>
          </p:cNvPr>
          <p:cNvSpPr/>
          <p:nvPr/>
        </p:nvSpPr>
        <p:spPr>
          <a:xfrm>
            <a:off x="3786840" y="5223925"/>
            <a:ext cx="6937622" cy="484748"/>
          </a:xfrm>
          <a:prstGeom prst="rect">
            <a:avLst/>
          </a:prstGeom>
        </p:spPr>
        <p:txBody>
          <a:bodyPr wrap="square" lIns="68580" tIns="34290" rIns="68580" bIns="34290">
            <a:spAutoFit/>
          </a:bodyPr>
          <a:lstStyle/>
          <a:p>
            <a:pPr indent="457200" algn="just">
              <a:lnSpc>
                <a:spcPct val="150000"/>
              </a:lnSpc>
              <a:spcAft>
                <a:spcPts val="1200"/>
              </a:spcAft>
            </a:pPr>
            <a:r>
              <a:rPr lang="zh-CN" altLang="en-US" dirty="0">
                <a:latin typeface="微软雅黑" pitchFamily="34" charset="-122"/>
                <a:ea typeface="微软雅黑" pitchFamily="34" charset="-122"/>
              </a:rPr>
              <a:t>中国特色社会主义制度可以调动一切</a:t>
            </a:r>
            <a:r>
              <a:rPr lang="zh-CN" altLang="en-US" dirty="0" smtClean="0">
                <a:latin typeface="微软雅黑" pitchFamily="34" charset="-122"/>
                <a:ea typeface="微软雅黑" pitchFamily="34" charset="-122"/>
              </a:rPr>
              <a:t>积极因素</a:t>
            </a:r>
            <a:endParaRPr lang="zh-CN" altLang="en-US" dirty="0">
              <a:latin typeface="微软雅黑" pitchFamily="34" charset="-122"/>
              <a:ea typeface="微软雅黑" pitchFamily="34" charset="-122"/>
            </a:endParaRPr>
          </a:p>
        </p:txBody>
      </p:sp>
      <p:grpSp>
        <p:nvGrpSpPr>
          <p:cNvPr id="41" name="组合 40">
            <a:extLst>
              <a:ext uri="{FF2B5EF4-FFF2-40B4-BE49-F238E27FC236}">
                <a16:creationId xmlns:a16="http://schemas.microsoft.com/office/drawing/2014/main" xmlns="" id="{97481CBC-6BE0-4AC8-BC7B-E95F72DCBD21}"/>
              </a:ext>
            </a:extLst>
          </p:cNvPr>
          <p:cNvGrpSpPr/>
          <p:nvPr/>
        </p:nvGrpSpPr>
        <p:grpSpPr>
          <a:xfrm>
            <a:off x="2597308" y="5174813"/>
            <a:ext cx="7663635" cy="564321"/>
            <a:chOff x="1078685" y="4399566"/>
            <a:chExt cx="4785601" cy="564321"/>
          </a:xfrm>
        </p:grpSpPr>
        <p:sp>
          <p:nvSpPr>
            <p:cNvPr id="42" name="矩形 41">
              <a:extLst>
                <a:ext uri="{FF2B5EF4-FFF2-40B4-BE49-F238E27FC236}">
                  <a16:creationId xmlns:a16="http://schemas.microsoft.com/office/drawing/2014/main" xmlns="" id="{CB55B884-A5D9-4418-99FE-8BCA8096C7AA}"/>
                </a:ext>
              </a:extLst>
            </p:cNvPr>
            <p:cNvSpPr/>
            <p:nvPr/>
          </p:nvSpPr>
          <p:spPr>
            <a:xfrm>
              <a:off x="1715499" y="4399567"/>
              <a:ext cx="4148787" cy="564320"/>
            </a:xfrm>
            <a:prstGeom prst="rect">
              <a:avLst/>
            </a:prstGeom>
            <a:noFill/>
            <a:ln>
              <a:solidFill>
                <a:srgbClr val="D0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a16="http://schemas.microsoft.com/office/drawing/2014/main" xmlns="" id="{F99FBBE6-F391-4F57-BB04-46D71C729865}"/>
                </a:ext>
              </a:extLst>
            </p:cNvPr>
            <p:cNvSpPr/>
            <p:nvPr/>
          </p:nvSpPr>
          <p:spPr>
            <a:xfrm>
              <a:off x="1078685" y="4399566"/>
              <a:ext cx="982859" cy="564321"/>
            </a:xfrm>
            <a:prstGeom prst="rect">
              <a:avLst/>
            </a:prstGeom>
            <a:solidFill>
              <a:srgbClr val="D0000A"/>
            </a:solidFill>
            <a:ln>
              <a:solidFill>
                <a:srgbClr val="D0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黑体" pitchFamily="49" charset="-122"/>
                  <a:ea typeface="黑体" pitchFamily="49" charset="-122"/>
                </a:rPr>
                <a:t>制度包容：</a:t>
              </a:r>
            </a:p>
          </p:txBody>
        </p:sp>
      </p:grpSp>
    </p:spTree>
    <p:extLst>
      <p:ext uri="{BB962C8B-B14F-4D97-AF65-F5344CB8AC3E}">
        <p14:creationId xmlns:p14="http://schemas.microsoft.com/office/powerpoint/2010/main" xmlns="" val="1427371416"/>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2122334" y="570663"/>
            <a:ext cx="5630067" cy="523220"/>
          </a:xfrm>
          <a:prstGeom prst="rect">
            <a:avLst/>
          </a:prstGeom>
        </p:spPr>
        <p:txBody>
          <a:bodyPr wrap="none">
            <a:spAutoFit/>
          </a:bodyPr>
          <a:lstStyle/>
          <a:p>
            <a:pPr algn="ctr"/>
            <a:r>
              <a:rPr lang="zh-CN" altLang="en-US" sz="2600" b="1" dirty="0">
                <a:solidFill>
                  <a:srgbClr val="D8000A"/>
                </a:solidFill>
                <a:latin typeface="黑体" pitchFamily="49" charset="-122"/>
                <a:ea typeface="黑体" pitchFamily="49" charset="-122"/>
                <a:cs typeface="+mn-ea"/>
                <a:sym typeface="+mn-lt"/>
              </a:rPr>
              <a:t>　</a:t>
            </a:r>
            <a:r>
              <a:rPr lang="zh-CN" altLang="en-US" sz="2800" b="1" dirty="0">
                <a:solidFill>
                  <a:srgbClr val="D8000A"/>
                </a:solidFill>
                <a:latin typeface="微软雅黑" pitchFamily="34" charset="-122"/>
                <a:ea typeface="微软雅黑" pitchFamily="34" charset="-122"/>
                <a:cs typeface="+mn-ea"/>
                <a:sym typeface="+mn-lt"/>
              </a:rPr>
              <a:t>核心剖析：出现</a:t>
            </a:r>
            <a:r>
              <a:rPr lang="en-US" altLang="zh-CN" sz="2800" b="1" dirty="0">
                <a:solidFill>
                  <a:srgbClr val="D8000A"/>
                </a:solidFill>
                <a:latin typeface="微软雅黑" pitchFamily="34" charset="-122"/>
                <a:ea typeface="微软雅黑" pitchFamily="34" charset="-122"/>
                <a:cs typeface="+mn-ea"/>
                <a:sym typeface="+mn-lt"/>
              </a:rPr>
              <a:t>77</a:t>
            </a:r>
            <a:r>
              <a:rPr lang="zh-CN" altLang="en-US" sz="2800" b="1" dirty="0">
                <a:solidFill>
                  <a:srgbClr val="D8000A"/>
                </a:solidFill>
                <a:latin typeface="微软雅黑" pitchFamily="34" charset="-122"/>
                <a:ea typeface="微软雅黑" pitchFamily="34" charset="-122"/>
                <a:cs typeface="+mn-ea"/>
                <a:sym typeface="+mn-lt"/>
              </a:rPr>
              <a:t>次的“制度”</a:t>
            </a:r>
          </a:p>
        </p:txBody>
      </p:sp>
      <p:grpSp>
        <p:nvGrpSpPr>
          <p:cNvPr id="10" name="组合 9"/>
          <p:cNvGrpSpPr/>
          <p:nvPr/>
        </p:nvGrpSpPr>
        <p:grpSpPr>
          <a:xfrm>
            <a:off x="0" y="3860659"/>
            <a:ext cx="12215886" cy="2998929"/>
            <a:chOff x="0" y="3860659"/>
            <a:chExt cx="12215886" cy="2998929"/>
          </a:xfrm>
        </p:grpSpPr>
        <p:pic>
          <p:nvPicPr>
            <p:cNvPr id="11" name="Picture 3"/>
            <p:cNvPicPr>
              <a:picLocks noChangeAspect="1" noChangeArrowheads="1"/>
            </p:cNvPicPr>
            <p:nvPr/>
          </p:nvPicPr>
          <p:blipFill>
            <a:blip r:embed="rId3">
              <a:extLst>
                <a:ext uri="{28A0092B-C50C-407E-A947-70E740481C1C}">
                  <a14:useLocalDpi xmlns:a14="http://schemas.microsoft.com/office/drawing/2010/main" xmlns="" val="0"/>
                </a:ext>
              </a:extLst>
            </a:blip>
            <a:stretch>
              <a:fillRect/>
            </a:stretch>
          </p:blipFill>
          <p:spPr bwMode="auto">
            <a:xfrm>
              <a:off x="0" y="6598146"/>
              <a:ext cx="12190413" cy="261442"/>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2" descr="C:\Users\Administrator\Desktop\Nipic_20180988_20150909113802527000.pn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r="-9411"/>
            <a:stretch/>
          </p:blipFill>
          <p:spPr bwMode="auto">
            <a:xfrm rot="10800000" flipV="1">
              <a:off x="9695606" y="3860659"/>
              <a:ext cx="2520280" cy="2730269"/>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23" name="矩形 22"/>
          <p:cNvSpPr/>
          <p:nvPr/>
        </p:nvSpPr>
        <p:spPr>
          <a:xfrm>
            <a:off x="2317575" y="2012188"/>
            <a:ext cx="9414843" cy="4448054"/>
          </a:xfrm>
          <a:prstGeom prst="rect">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itchFamily="49" charset="-122"/>
              <a:ea typeface="黑体" pitchFamily="49" charset="-122"/>
            </a:endParaRPr>
          </a:p>
        </p:txBody>
      </p:sp>
      <p:sp>
        <p:nvSpPr>
          <p:cNvPr id="25" name="矩形: 圆角 1"/>
          <p:cNvSpPr/>
          <p:nvPr/>
        </p:nvSpPr>
        <p:spPr>
          <a:xfrm>
            <a:off x="4515733" y="1674830"/>
            <a:ext cx="4394949" cy="600224"/>
          </a:xfrm>
          <a:prstGeom prst="roundRect">
            <a:avLst>
              <a:gd name="adj" fmla="val 48749"/>
            </a:avLst>
          </a:prstGeom>
          <a:solidFill>
            <a:srgbClr val="FEE4C9"/>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黑体" pitchFamily="49" charset="-122"/>
              <a:ea typeface="黑体" pitchFamily="49" charset="-122"/>
            </a:endParaRPr>
          </a:p>
        </p:txBody>
      </p:sp>
      <p:sp>
        <p:nvSpPr>
          <p:cNvPr id="30" name="文本框 14"/>
          <p:cNvSpPr txBox="1"/>
          <p:nvPr/>
        </p:nvSpPr>
        <p:spPr>
          <a:xfrm>
            <a:off x="4640426" y="1778776"/>
            <a:ext cx="4445033" cy="707886"/>
          </a:xfrm>
          <a:prstGeom prst="rect">
            <a:avLst/>
          </a:prstGeom>
          <a:noFill/>
        </p:spPr>
        <p:txBody>
          <a:bodyPr wrap="square" rtlCol="0">
            <a:spAutoFit/>
          </a:bodyPr>
          <a:lstStyle/>
          <a:p>
            <a:r>
              <a:rPr lang="zh-CN" altLang="en-US" sz="2000" b="1" dirty="0">
                <a:solidFill>
                  <a:srgbClr val="C00000"/>
                </a:solidFill>
                <a:latin typeface="黑体" pitchFamily="49" charset="-122"/>
                <a:ea typeface="黑体" pitchFamily="49" charset="-122"/>
              </a:rPr>
              <a:t>既要完善治理体系也要提高治理能力</a:t>
            </a:r>
          </a:p>
          <a:p>
            <a:endParaRPr lang="zh-CN" altLang="en-US" sz="2000" b="1" dirty="0">
              <a:solidFill>
                <a:srgbClr val="C00000"/>
              </a:solidFill>
              <a:latin typeface="黑体" pitchFamily="49" charset="-122"/>
              <a:ea typeface="黑体" pitchFamily="49" charset="-122"/>
            </a:endParaRPr>
          </a:p>
        </p:txBody>
      </p:sp>
      <p:grpSp>
        <p:nvGrpSpPr>
          <p:cNvPr id="13" name="组合 12">
            <a:extLst>
              <a:ext uri="{FF2B5EF4-FFF2-40B4-BE49-F238E27FC236}">
                <a16:creationId xmlns:a16="http://schemas.microsoft.com/office/drawing/2014/main" xmlns="" id="{260096EC-0B38-4693-A287-5FD6399FB2AB}"/>
              </a:ext>
            </a:extLst>
          </p:cNvPr>
          <p:cNvGrpSpPr/>
          <p:nvPr/>
        </p:nvGrpSpPr>
        <p:grpSpPr>
          <a:xfrm>
            <a:off x="166037" y="2908062"/>
            <a:ext cx="1976763" cy="1650672"/>
            <a:chOff x="5098995" y="1650237"/>
            <a:chExt cx="1983908" cy="1529042"/>
          </a:xfrm>
        </p:grpSpPr>
        <p:sp>
          <p:nvSpPr>
            <p:cNvPr id="14" name="圆角矩形 5">
              <a:extLst>
                <a:ext uri="{FF2B5EF4-FFF2-40B4-BE49-F238E27FC236}">
                  <a16:creationId xmlns:a16="http://schemas.microsoft.com/office/drawing/2014/main" xmlns="" id="{6B0A8A2C-C8AE-43F7-B0B7-DBC6EA5E9D52}"/>
                </a:ext>
              </a:extLst>
            </p:cNvPr>
            <p:cNvSpPr/>
            <p:nvPr/>
          </p:nvSpPr>
          <p:spPr>
            <a:xfrm>
              <a:off x="5098995" y="2229584"/>
              <a:ext cx="1983908" cy="502545"/>
            </a:xfrm>
            <a:prstGeom prst="roundRect">
              <a:avLst>
                <a:gd name="adj" fmla="val 50000"/>
              </a:avLst>
            </a:prstGeom>
            <a:solidFill>
              <a:srgbClr val="D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文本框 14">
              <a:extLst>
                <a:ext uri="{FF2B5EF4-FFF2-40B4-BE49-F238E27FC236}">
                  <a16:creationId xmlns:a16="http://schemas.microsoft.com/office/drawing/2014/main" xmlns="" id="{BA0C7B94-5CAC-47FF-9A9F-D29379EB5E1E}"/>
                </a:ext>
              </a:extLst>
            </p:cNvPr>
            <p:cNvSpPr txBox="1"/>
            <p:nvPr/>
          </p:nvSpPr>
          <p:spPr>
            <a:xfrm>
              <a:off x="5225268" y="2247603"/>
              <a:ext cx="1807083" cy="931676"/>
            </a:xfrm>
            <a:prstGeom prst="rect">
              <a:avLst/>
            </a:prstGeom>
            <a:noFill/>
          </p:spPr>
          <p:txBody>
            <a:bodyPr wrap="square" rtlCol="0">
              <a:spAutoFit/>
            </a:bodyPr>
            <a:lstStyle/>
            <a:p>
              <a:pPr algn="just">
                <a:lnSpc>
                  <a:spcPct val="130000"/>
                </a:lnSpc>
              </a:pPr>
              <a:r>
                <a:rPr lang="zh-CN" altLang="en-US" sz="2400" b="1" dirty="0">
                  <a:solidFill>
                    <a:schemeClr val="bg1"/>
                  </a:solidFill>
                  <a:latin typeface="微软雅黑" panose="020B0503020204020204" pitchFamily="34" charset="-122"/>
                  <a:ea typeface="微软雅黑" panose="020B0503020204020204" pitchFamily="34" charset="-122"/>
                </a:rPr>
                <a:t>治理现代化</a:t>
              </a:r>
            </a:p>
            <a:p>
              <a:pPr algn="just">
                <a:lnSpc>
                  <a:spcPct val="130000"/>
                </a:lnSpc>
              </a:pP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16" name="组合 15">
              <a:extLst>
                <a:ext uri="{FF2B5EF4-FFF2-40B4-BE49-F238E27FC236}">
                  <a16:creationId xmlns:a16="http://schemas.microsoft.com/office/drawing/2014/main" xmlns="" id="{527BC532-57EB-4C54-80E9-992B02290727}"/>
                </a:ext>
              </a:extLst>
            </p:cNvPr>
            <p:cNvGrpSpPr/>
            <p:nvPr/>
          </p:nvGrpSpPr>
          <p:grpSpPr>
            <a:xfrm>
              <a:off x="5225268" y="1650237"/>
              <a:ext cx="1741465" cy="423405"/>
              <a:chOff x="5230835" y="1256537"/>
              <a:chExt cx="1741465" cy="423405"/>
            </a:xfrm>
          </p:grpSpPr>
          <p:sp>
            <p:nvSpPr>
              <p:cNvPr id="17" name="Freeform 5">
                <a:extLst>
                  <a:ext uri="{FF2B5EF4-FFF2-40B4-BE49-F238E27FC236}">
                    <a16:creationId xmlns:a16="http://schemas.microsoft.com/office/drawing/2014/main" xmlns="" id="{57F2949E-15CC-4DDF-82F6-E5230E1847C9}"/>
                  </a:ext>
                </a:extLst>
              </p:cNvPr>
              <p:cNvSpPr>
                <a:spLocks noEditPoints="1"/>
              </p:cNvSpPr>
              <p:nvPr/>
            </p:nvSpPr>
            <p:spPr bwMode="auto">
              <a:xfrm>
                <a:off x="5875847" y="1256537"/>
                <a:ext cx="451441" cy="423405"/>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18" name="Freeform 5">
                <a:extLst>
                  <a:ext uri="{FF2B5EF4-FFF2-40B4-BE49-F238E27FC236}">
                    <a16:creationId xmlns:a16="http://schemas.microsoft.com/office/drawing/2014/main" xmlns="" id="{650005B4-CBD3-4B88-B7D4-1698E6C561CF}"/>
                  </a:ext>
                </a:extLst>
              </p:cNvPr>
              <p:cNvSpPr>
                <a:spLocks noEditPoints="1"/>
              </p:cNvSpPr>
              <p:nvPr/>
            </p:nvSpPr>
            <p:spPr bwMode="auto">
              <a:xfrm>
                <a:off x="6451217" y="1431131"/>
                <a:ext cx="265286" cy="248811"/>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5">
                <a:extLst>
                  <a:ext uri="{FF2B5EF4-FFF2-40B4-BE49-F238E27FC236}">
                    <a16:creationId xmlns:a16="http://schemas.microsoft.com/office/drawing/2014/main" xmlns="" id="{126CE099-84A7-401A-9041-04F5BD7D4F32}"/>
                  </a:ext>
                </a:extLst>
              </p:cNvPr>
              <p:cNvSpPr>
                <a:spLocks noEditPoints="1"/>
              </p:cNvSpPr>
              <p:nvPr/>
            </p:nvSpPr>
            <p:spPr bwMode="auto">
              <a:xfrm>
                <a:off x="6840432" y="1556263"/>
                <a:ext cx="131868" cy="123679"/>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5">
                <a:extLst>
                  <a:ext uri="{FF2B5EF4-FFF2-40B4-BE49-F238E27FC236}">
                    <a16:creationId xmlns:a16="http://schemas.microsoft.com/office/drawing/2014/main" xmlns="" id="{C235C3B0-F0F2-4DEB-879F-B69DE24D5122}"/>
                  </a:ext>
                </a:extLst>
              </p:cNvPr>
              <p:cNvSpPr>
                <a:spLocks noEditPoints="1"/>
              </p:cNvSpPr>
              <p:nvPr/>
            </p:nvSpPr>
            <p:spPr bwMode="auto">
              <a:xfrm>
                <a:off x="5486632" y="1431131"/>
                <a:ext cx="265286" cy="248811"/>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5">
                <a:extLst>
                  <a:ext uri="{FF2B5EF4-FFF2-40B4-BE49-F238E27FC236}">
                    <a16:creationId xmlns:a16="http://schemas.microsoft.com/office/drawing/2014/main" xmlns="" id="{EDD8C207-04E4-4A3F-95CD-BD8395E6C2E1}"/>
                  </a:ext>
                </a:extLst>
              </p:cNvPr>
              <p:cNvSpPr>
                <a:spLocks noEditPoints="1"/>
              </p:cNvSpPr>
              <p:nvPr/>
            </p:nvSpPr>
            <p:spPr bwMode="auto">
              <a:xfrm>
                <a:off x="5230835" y="1556263"/>
                <a:ext cx="131868" cy="123679"/>
              </a:xfrm>
              <a:custGeom>
                <a:avLst/>
                <a:gdLst>
                  <a:gd name="T0" fmla="*/ 2933 w 3106"/>
                  <a:gd name="T1" fmla="*/ 1033 h 2914"/>
                  <a:gd name="T2" fmla="*/ 2316 w 3106"/>
                  <a:gd name="T3" fmla="*/ 945 h 2914"/>
                  <a:gd name="T4" fmla="*/ 1944 w 3106"/>
                  <a:gd name="T5" fmla="*/ 679 h 2914"/>
                  <a:gd name="T6" fmla="*/ 1668 w 3106"/>
                  <a:gd name="T7" fmla="*/ 127 h 2914"/>
                  <a:gd name="T8" fmla="*/ 1438 w 3106"/>
                  <a:gd name="T9" fmla="*/ 127 h 2914"/>
                  <a:gd name="T10" fmla="*/ 1162 w 3106"/>
                  <a:gd name="T11" fmla="*/ 679 h 2914"/>
                  <a:gd name="T12" fmla="*/ 790 w 3106"/>
                  <a:gd name="T13" fmla="*/ 945 h 2914"/>
                  <a:gd name="T14" fmla="*/ 173 w 3106"/>
                  <a:gd name="T15" fmla="*/ 1033 h 2914"/>
                  <a:gd name="T16" fmla="*/ 102 w 3106"/>
                  <a:gd name="T17" fmla="*/ 1249 h 2914"/>
                  <a:gd name="T18" fmla="*/ 549 w 3106"/>
                  <a:gd name="T19" fmla="*/ 1678 h 2914"/>
                  <a:gd name="T20" fmla="*/ 691 w 3106"/>
                  <a:gd name="T21" fmla="*/ 2109 h 2914"/>
                  <a:gd name="T22" fmla="*/ 585 w 3106"/>
                  <a:gd name="T23" fmla="*/ 2716 h 2914"/>
                  <a:gd name="T24" fmla="*/ 771 w 3106"/>
                  <a:gd name="T25" fmla="*/ 2849 h 2914"/>
                  <a:gd name="T26" fmla="*/ 1323 w 3106"/>
                  <a:gd name="T27" fmla="*/ 2563 h 2914"/>
                  <a:gd name="T28" fmla="*/ 1783 w 3106"/>
                  <a:gd name="T29" fmla="*/ 2563 h 2914"/>
                  <a:gd name="T30" fmla="*/ 2335 w 3106"/>
                  <a:gd name="T31" fmla="*/ 2849 h 2914"/>
                  <a:gd name="T32" fmla="*/ 2521 w 3106"/>
                  <a:gd name="T33" fmla="*/ 2716 h 2914"/>
                  <a:gd name="T34" fmla="*/ 2415 w 3106"/>
                  <a:gd name="T35" fmla="*/ 2109 h 2914"/>
                  <a:gd name="T36" fmla="*/ 2557 w 3106"/>
                  <a:gd name="T37" fmla="*/ 1678 h 2914"/>
                  <a:gd name="T38" fmla="*/ 3004 w 3106"/>
                  <a:gd name="T39" fmla="*/ 1249 h 2914"/>
                  <a:gd name="T40" fmla="*/ 2933 w 3106"/>
                  <a:gd name="T41" fmla="*/ 1033 h 2914"/>
                  <a:gd name="T42" fmla="*/ 2933 w 3106"/>
                  <a:gd name="T43" fmla="*/ 1033 h 2914"/>
                  <a:gd name="T44" fmla="*/ 2933 w 3106"/>
                  <a:gd name="T45" fmla="*/ 1033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106" h="2914">
                    <a:moveTo>
                      <a:pt x="2933" y="1033"/>
                    </a:moveTo>
                    <a:cubicBezTo>
                      <a:pt x="2316" y="945"/>
                      <a:pt x="2316" y="945"/>
                      <a:pt x="2316" y="945"/>
                    </a:cubicBezTo>
                    <a:cubicBezTo>
                      <a:pt x="2174" y="925"/>
                      <a:pt x="2007" y="805"/>
                      <a:pt x="1944" y="679"/>
                    </a:cubicBezTo>
                    <a:cubicBezTo>
                      <a:pt x="1668" y="127"/>
                      <a:pt x="1668" y="127"/>
                      <a:pt x="1668" y="127"/>
                    </a:cubicBezTo>
                    <a:cubicBezTo>
                      <a:pt x="1605" y="0"/>
                      <a:pt x="1501" y="0"/>
                      <a:pt x="1438" y="127"/>
                    </a:cubicBezTo>
                    <a:cubicBezTo>
                      <a:pt x="1162" y="679"/>
                      <a:pt x="1162" y="679"/>
                      <a:pt x="1162" y="679"/>
                    </a:cubicBezTo>
                    <a:cubicBezTo>
                      <a:pt x="1099" y="805"/>
                      <a:pt x="931" y="925"/>
                      <a:pt x="790" y="945"/>
                    </a:cubicBezTo>
                    <a:cubicBezTo>
                      <a:pt x="173" y="1033"/>
                      <a:pt x="173" y="1033"/>
                      <a:pt x="173" y="1033"/>
                    </a:cubicBezTo>
                    <a:cubicBezTo>
                      <a:pt x="32" y="1054"/>
                      <a:pt x="0" y="1151"/>
                      <a:pt x="102" y="1249"/>
                    </a:cubicBezTo>
                    <a:cubicBezTo>
                      <a:pt x="549" y="1678"/>
                      <a:pt x="549" y="1678"/>
                      <a:pt x="549" y="1678"/>
                    </a:cubicBezTo>
                    <a:cubicBezTo>
                      <a:pt x="651" y="1777"/>
                      <a:pt x="715" y="1970"/>
                      <a:pt x="691" y="2109"/>
                    </a:cubicBezTo>
                    <a:cubicBezTo>
                      <a:pt x="585" y="2716"/>
                      <a:pt x="585" y="2716"/>
                      <a:pt x="585" y="2716"/>
                    </a:cubicBezTo>
                    <a:cubicBezTo>
                      <a:pt x="561" y="2855"/>
                      <a:pt x="645" y="2914"/>
                      <a:pt x="771" y="2849"/>
                    </a:cubicBezTo>
                    <a:cubicBezTo>
                      <a:pt x="1323" y="2563"/>
                      <a:pt x="1323" y="2563"/>
                      <a:pt x="1323" y="2563"/>
                    </a:cubicBezTo>
                    <a:cubicBezTo>
                      <a:pt x="1449" y="2497"/>
                      <a:pt x="1656" y="2497"/>
                      <a:pt x="1783" y="2563"/>
                    </a:cubicBezTo>
                    <a:cubicBezTo>
                      <a:pt x="2335" y="2849"/>
                      <a:pt x="2335" y="2849"/>
                      <a:pt x="2335" y="2849"/>
                    </a:cubicBezTo>
                    <a:cubicBezTo>
                      <a:pt x="2461" y="2914"/>
                      <a:pt x="2545" y="2855"/>
                      <a:pt x="2521" y="2716"/>
                    </a:cubicBezTo>
                    <a:cubicBezTo>
                      <a:pt x="2415" y="2109"/>
                      <a:pt x="2415" y="2109"/>
                      <a:pt x="2415" y="2109"/>
                    </a:cubicBezTo>
                    <a:cubicBezTo>
                      <a:pt x="2391" y="1970"/>
                      <a:pt x="2455" y="1777"/>
                      <a:pt x="2557" y="1678"/>
                    </a:cubicBezTo>
                    <a:cubicBezTo>
                      <a:pt x="3004" y="1249"/>
                      <a:pt x="3004" y="1249"/>
                      <a:pt x="3004" y="1249"/>
                    </a:cubicBezTo>
                    <a:cubicBezTo>
                      <a:pt x="3106" y="1151"/>
                      <a:pt x="3074" y="1054"/>
                      <a:pt x="2933" y="1033"/>
                    </a:cubicBezTo>
                    <a:close/>
                    <a:moveTo>
                      <a:pt x="2933" y="1033"/>
                    </a:moveTo>
                    <a:cubicBezTo>
                      <a:pt x="2933" y="1033"/>
                      <a:pt x="2933" y="1033"/>
                      <a:pt x="2933" y="1033"/>
                    </a:cubicBezTo>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sp>
        <p:nvSpPr>
          <p:cNvPr id="27" name="圆角矩形 21">
            <a:extLst>
              <a:ext uri="{FF2B5EF4-FFF2-40B4-BE49-F238E27FC236}">
                <a16:creationId xmlns:a16="http://schemas.microsoft.com/office/drawing/2014/main" xmlns="" id="{73AA7D66-E184-4C24-B435-256BF907D3B9}"/>
              </a:ext>
            </a:extLst>
          </p:cNvPr>
          <p:cNvSpPr/>
          <p:nvPr/>
        </p:nvSpPr>
        <p:spPr>
          <a:xfrm>
            <a:off x="2432876" y="2631405"/>
            <a:ext cx="2067976" cy="600225"/>
          </a:xfrm>
          <a:prstGeom prst="roundRect">
            <a:avLst>
              <a:gd name="adj" fmla="val 50000"/>
            </a:avLst>
          </a:prstGeom>
          <a:noFill/>
          <a:ln w="9525">
            <a:solidFill>
              <a:srgbClr val="D8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4F81BD"/>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28" name="矩形 27">
            <a:extLst>
              <a:ext uri="{FF2B5EF4-FFF2-40B4-BE49-F238E27FC236}">
                <a16:creationId xmlns:a16="http://schemas.microsoft.com/office/drawing/2014/main" xmlns="" id="{E993880B-6087-4D46-8E06-81DD1979601A}"/>
              </a:ext>
            </a:extLst>
          </p:cNvPr>
          <p:cNvSpPr/>
          <p:nvPr/>
        </p:nvSpPr>
        <p:spPr>
          <a:xfrm>
            <a:off x="2243121" y="2643926"/>
            <a:ext cx="1993249" cy="419795"/>
          </a:xfrm>
          <a:prstGeom prst="rect">
            <a:avLst/>
          </a:prstGeom>
        </p:spPr>
        <p:txBody>
          <a:bodyPr wrap="square" lIns="68580" tIns="34290" rIns="68580" bIns="34290">
            <a:spAutoFit/>
          </a:bodyPr>
          <a:lstStyle/>
          <a:p>
            <a:pPr indent="457200" algn="just">
              <a:lnSpc>
                <a:spcPct val="150000"/>
              </a:lnSpc>
              <a:spcAft>
                <a:spcPts val="1200"/>
              </a:spcAft>
            </a:pPr>
            <a:r>
              <a:rPr lang="zh-CN" altLang="en-US" b="1" dirty="0">
                <a:latin typeface="黑体" pitchFamily="49" charset="-122"/>
                <a:ea typeface="黑体" pitchFamily="49" charset="-122"/>
              </a:rPr>
              <a:t>培育制度意识</a:t>
            </a:r>
          </a:p>
        </p:txBody>
      </p:sp>
      <p:sp>
        <p:nvSpPr>
          <p:cNvPr id="2" name="文本框 1">
            <a:extLst>
              <a:ext uri="{FF2B5EF4-FFF2-40B4-BE49-F238E27FC236}">
                <a16:creationId xmlns:a16="http://schemas.microsoft.com/office/drawing/2014/main" xmlns="" id="{A9A6DAE3-B4D8-4186-81E0-195C4769C090}"/>
              </a:ext>
            </a:extLst>
          </p:cNvPr>
          <p:cNvSpPr txBox="1"/>
          <p:nvPr/>
        </p:nvSpPr>
        <p:spPr>
          <a:xfrm>
            <a:off x="4687067" y="2559115"/>
            <a:ext cx="5677023" cy="923330"/>
          </a:xfrm>
          <a:prstGeom prst="rect">
            <a:avLst/>
          </a:prstGeom>
          <a:noFill/>
        </p:spPr>
        <p:txBody>
          <a:bodyPr wrap="square" rtlCol="0">
            <a:spAutoFit/>
          </a:bodyPr>
          <a:lstStyle/>
          <a:p>
            <a:r>
              <a:rPr lang="zh-CN" altLang="en-US" dirty="0">
                <a:latin typeface="微软雅黑" pitchFamily="34" charset="-122"/>
                <a:ea typeface="微软雅黑" pitchFamily="34" charset="-122"/>
              </a:rPr>
              <a:t>没有相应的制度意识及社会氛围，没有人的接受、认同、遵循，制度就是一纸空文。</a:t>
            </a:r>
          </a:p>
          <a:p>
            <a:endParaRPr lang="zh-CN" altLang="en-US" dirty="0"/>
          </a:p>
        </p:txBody>
      </p:sp>
      <p:sp>
        <p:nvSpPr>
          <p:cNvPr id="31" name="圆角矩形 21">
            <a:extLst>
              <a:ext uri="{FF2B5EF4-FFF2-40B4-BE49-F238E27FC236}">
                <a16:creationId xmlns:a16="http://schemas.microsoft.com/office/drawing/2014/main" xmlns="" id="{3DB7460D-C01E-48B2-BF87-579579C19911}"/>
              </a:ext>
            </a:extLst>
          </p:cNvPr>
          <p:cNvSpPr/>
          <p:nvPr/>
        </p:nvSpPr>
        <p:spPr>
          <a:xfrm>
            <a:off x="2479874" y="3802149"/>
            <a:ext cx="2067976" cy="600225"/>
          </a:xfrm>
          <a:prstGeom prst="roundRect">
            <a:avLst>
              <a:gd name="adj" fmla="val 50000"/>
            </a:avLst>
          </a:prstGeom>
          <a:noFill/>
          <a:ln w="9525">
            <a:solidFill>
              <a:srgbClr val="D8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4F81BD"/>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34" name="矩形 33">
            <a:extLst>
              <a:ext uri="{FF2B5EF4-FFF2-40B4-BE49-F238E27FC236}">
                <a16:creationId xmlns:a16="http://schemas.microsoft.com/office/drawing/2014/main" xmlns="" id="{E3F24062-C9B4-4BC6-AB55-909AA28B9E2D}"/>
              </a:ext>
            </a:extLst>
          </p:cNvPr>
          <p:cNvSpPr/>
          <p:nvPr/>
        </p:nvSpPr>
        <p:spPr>
          <a:xfrm>
            <a:off x="2243121" y="3860659"/>
            <a:ext cx="1993249" cy="419795"/>
          </a:xfrm>
          <a:prstGeom prst="rect">
            <a:avLst/>
          </a:prstGeom>
        </p:spPr>
        <p:txBody>
          <a:bodyPr wrap="square" lIns="68580" tIns="34290" rIns="68580" bIns="34290">
            <a:spAutoFit/>
          </a:bodyPr>
          <a:lstStyle/>
          <a:p>
            <a:pPr indent="457200" algn="just">
              <a:lnSpc>
                <a:spcPct val="150000"/>
              </a:lnSpc>
              <a:spcAft>
                <a:spcPts val="1200"/>
              </a:spcAft>
            </a:pPr>
            <a:r>
              <a:rPr lang="zh-CN" altLang="en-US" b="1" dirty="0">
                <a:latin typeface="黑体" pitchFamily="49" charset="-122"/>
                <a:ea typeface="黑体" pitchFamily="49" charset="-122"/>
              </a:rPr>
              <a:t>确立制度权威</a:t>
            </a:r>
          </a:p>
        </p:txBody>
      </p:sp>
      <p:sp>
        <p:nvSpPr>
          <p:cNvPr id="35" name="文本框 34">
            <a:extLst>
              <a:ext uri="{FF2B5EF4-FFF2-40B4-BE49-F238E27FC236}">
                <a16:creationId xmlns:a16="http://schemas.microsoft.com/office/drawing/2014/main" xmlns="" id="{215D51AE-0D1A-44E9-9FA5-746CC81EBA43}"/>
              </a:ext>
            </a:extLst>
          </p:cNvPr>
          <p:cNvSpPr txBox="1"/>
          <p:nvPr/>
        </p:nvSpPr>
        <p:spPr>
          <a:xfrm>
            <a:off x="4687067" y="3614350"/>
            <a:ext cx="5856605" cy="923330"/>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一定</a:t>
            </a:r>
            <a:r>
              <a:rPr lang="zh-CN" altLang="en-US" dirty="0">
                <a:latin typeface="微软雅黑" pitchFamily="34" charset="-122"/>
                <a:ea typeface="微软雅黑" pitchFamily="34" charset="-122"/>
              </a:rPr>
              <a:t>要认识到制度存在及其功能是不以人意志为转移的，制度与人、与社会之间有着内在的、不可分割、须臾不能没有的关系</a:t>
            </a:r>
            <a:r>
              <a:rPr lang="zh-CN" altLang="en-US" dirty="0" smtClean="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
        <p:nvSpPr>
          <p:cNvPr id="36" name="圆角矩形 21">
            <a:extLst>
              <a:ext uri="{FF2B5EF4-FFF2-40B4-BE49-F238E27FC236}">
                <a16:creationId xmlns:a16="http://schemas.microsoft.com/office/drawing/2014/main" xmlns="" id="{47295E56-0C75-4229-8DD9-A14671E92028}"/>
              </a:ext>
            </a:extLst>
          </p:cNvPr>
          <p:cNvSpPr/>
          <p:nvPr/>
        </p:nvSpPr>
        <p:spPr>
          <a:xfrm>
            <a:off x="2425153" y="4996622"/>
            <a:ext cx="2067976" cy="600225"/>
          </a:xfrm>
          <a:prstGeom prst="roundRect">
            <a:avLst>
              <a:gd name="adj" fmla="val 50000"/>
            </a:avLst>
          </a:prstGeom>
          <a:noFill/>
          <a:ln w="9525">
            <a:solidFill>
              <a:srgbClr val="D8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4F81BD"/>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37" name="矩形 36">
            <a:extLst>
              <a:ext uri="{FF2B5EF4-FFF2-40B4-BE49-F238E27FC236}">
                <a16:creationId xmlns:a16="http://schemas.microsoft.com/office/drawing/2014/main" xmlns="" id="{5AB298C2-0BD4-4E8D-98D4-2D4E4594EB5B}"/>
              </a:ext>
            </a:extLst>
          </p:cNvPr>
          <p:cNvSpPr/>
          <p:nvPr/>
        </p:nvSpPr>
        <p:spPr>
          <a:xfrm>
            <a:off x="2142800" y="5032293"/>
            <a:ext cx="2255806" cy="419795"/>
          </a:xfrm>
          <a:prstGeom prst="rect">
            <a:avLst/>
          </a:prstGeom>
        </p:spPr>
        <p:txBody>
          <a:bodyPr wrap="square" lIns="68580" tIns="34290" rIns="68580" bIns="34290">
            <a:spAutoFit/>
          </a:bodyPr>
          <a:lstStyle/>
          <a:p>
            <a:pPr indent="457200" algn="just">
              <a:lnSpc>
                <a:spcPct val="150000"/>
              </a:lnSpc>
              <a:spcAft>
                <a:spcPts val="1200"/>
              </a:spcAft>
            </a:pPr>
            <a:r>
              <a:rPr lang="zh-CN" altLang="en-US" b="1" dirty="0">
                <a:latin typeface="黑体" pitchFamily="49" charset="-122"/>
                <a:ea typeface="黑体" pitchFamily="49" charset="-122"/>
              </a:rPr>
              <a:t>提高制度执行力</a:t>
            </a:r>
          </a:p>
        </p:txBody>
      </p:sp>
      <p:sp>
        <p:nvSpPr>
          <p:cNvPr id="38" name="文本框 37">
            <a:extLst>
              <a:ext uri="{FF2B5EF4-FFF2-40B4-BE49-F238E27FC236}">
                <a16:creationId xmlns:a16="http://schemas.microsoft.com/office/drawing/2014/main" xmlns="" id="{449645C3-7E71-47D6-8169-D1DE29EA5317}"/>
              </a:ext>
            </a:extLst>
          </p:cNvPr>
          <p:cNvSpPr txBox="1"/>
          <p:nvPr/>
        </p:nvSpPr>
        <p:spPr>
          <a:xfrm>
            <a:off x="4687069" y="4851923"/>
            <a:ext cx="5846956" cy="1200329"/>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提高</a:t>
            </a:r>
            <a:r>
              <a:rPr lang="zh-CN" altLang="en-US" dirty="0">
                <a:latin typeface="微软雅黑" pitchFamily="34" charset="-122"/>
                <a:ea typeface="微软雅黑" pitchFamily="34" charset="-122"/>
              </a:rPr>
              <a:t>党科学执政、民主执政、依法执政水平，提高国家机构履职能力，提高人民群众依法管理国家事务、经济社会文化事务、自身事务的能力，以切实提升系统治理、依法治理、综合治理、源头治理的本领。</a:t>
            </a:r>
          </a:p>
        </p:txBody>
      </p:sp>
    </p:spTree>
    <p:extLst>
      <p:ext uri="{BB962C8B-B14F-4D97-AF65-F5344CB8AC3E}">
        <p14:creationId xmlns:p14="http://schemas.microsoft.com/office/powerpoint/2010/main" xmlns="" val="3379432106"/>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pic>
        <p:nvPicPr>
          <p:cNvPr id="35" name="图片 3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0" y="0"/>
            <a:ext cx="6931054" cy="2201333"/>
          </a:xfrm>
          <a:prstGeom prst="rect">
            <a:avLst/>
          </a:prstGeom>
        </p:spPr>
      </p:pic>
      <p:pic>
        <p:nvPicPr>
          <p:cNvPr id="10" name="图片 9">
            <a:extLst>
              <a:ext uri="{FF2B5EF4-FFF2-40B4-BE49-F238E27FC236}">
                <a16:creationId xmlns:a16="http://schemas.microsoft.com/office/drawing/2014/main" xmlns="" id="{453E25CE-BA8F-48FC-9A5F-BA479C9411AF}"/>
              </a:ext>
            </a:extLst>
          </p:cNvPr>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121440" y="959867"/>
            <a:ext cx="12313440" cy="5898133"/>
          </a:xfrm>
          <a:prstGeom prst="rect">
            <a:avLst/>
          </a:prstGeom>
        </p:spPr>
      </p:pic>
      <p:sp>
        <p:nvSpPr>
          <p:cNvPr id="11" name="文本框 8">
            <a:extLst>
              <a:ext uri="{FF2B5EF4-FFF2-40B4-BE49-F238E27FC236}">
                <a16:creationId xmlns:a16="http://schemas.microsoft.com/office/drawing/2014/main" xmlns="" id="{92ECCECA-846F-4314-A530-8B57C8A7BE69}"/>
              </a:ext>
            </a:extLst>
          </p:cNvPr>
          <p:cNvSpPr txBox="1"/>
          <p:nvPr/>
        </p:nvSpPr>
        <p:spPr>
          <a:xfrm>
            <a:off x="2897050" y="1798347"/>
            <a:ext cx="6825893" cy="1138743"/>
          </a:xfrm>
          <a:prstGeom prst="rect">
            <a:avLst/>
          </a:prstGeom>
          <a:noFill/>
        </p:spPr>
        <p:txBody>
          <a:bodyPr wrap="square" lIns="121891" tIns="60945" rIns="121891" bIns="60945" rtlCol="0">
            <a:spAutoFit/>
          </a:bodyPr>
          <a:lstStyle/>
          <a:p>
            <a:pPr algn="ctr"/>
            <a:r>
              <a:rPr lang="zh-CN" altLang="en-US" sz="6600" dirty="0">
                <a:solidFill>
                  <a:srgbClr val="C00000"/>
                </a:solidFill>
                <a:latin typeface="微软雅黑" panose="020B0503020204020204" pitchFamily="34" charset="-122"/>
                <a:ea typeface="微软雅黑" panose="020B0503020204020204" pitchFamily="34" charset="-122"/>
              </a:rPr>
              <a:t>  </a:t>
            </a:r>
            <a:r>
              <a:rPr lang="zh-CN" altLang="en-US" sz="6600" dirty="0" smtClean="0">
                <a:solidFill>
                  <a:srgbClr val="C00000"/>
                </a:solidFill>
                <a:latin typeface="微软雅黑" panose="020B0503020204020204" pitchFamily="34" charset="-122"/>
                <a:ea typeface="微软雅黑" panose="020B0503020204020204" pitchFamily="34" charset="-122"/>
              </a:rPr>
              <a:t>谢 谢</a:t>
            </a:r>
            <a:r>
              <a:rPr lang="en-US" altLang="zh-CN" sz="6600" dirty="0" smtClean="0">
                <a:solidFill>
                  <a:srgbClr val="C00000"/>
                </a:solidFill>
                <a:latin typeface="微软雅黑" panose="020B0503020204020204" pitchFamily="34" charset="-122"/>
                <a:ea typeface="微软雅黑" panose="020B0503020204020204" pitchFamily="34" charset="-122"/>
              </a:rPr>
              <a:t>!</a:t>
            </a:r>
            <a:endParaRPr lang="zh-CN" altLang="en-US" sz="6600" dirty="0">
              <a:solidFill>
                <a:srgbClr val="C00000"/>
              </a:solidFill>
              <a:latin typeface="微软雅黑" panose="020B0503020204020204" pitchFamily="34" charset="-122"/>
              <a:ea typeface="微软雅黑" panose="020B0503020204020204" pitchFamily="34" charset="-122"/>
            </a:endParaRPr>
          </a:p>
        </p:txBody>
      </p:sp>
      <p:pic>
        <p:nvPicPr>
          <p:cNvPr id="12" name="Picture 4">
            <a:extLst>
              <a:ext uri="{FF2B5EF4-FFF2-40B4-BE49-F238E27FC236}">
                <a16:creationId xmlns:a16="http://schemas.microsoft.com/office/drawing/2014/main" xmlns="" id="{38824CB4-B10A-46FA-8A9A-3876D2D389B6}"/>
              </a:ext>
            </a:extLst>
          </p:cNvPr>
          <p:cNvPicPr>
            <a:picLocks noChangeAspect="1" noChangeArrowheads="1"/>
          </p:cNvPicPr>
          <p:nvPr/>
        </p:nvPicPr>
        <p:blipFill>
          <a:blip r:embed="rId6">
            <a:extLst>
              <a:ext uri="{28A0092B-C50C-407E-A947-70E740481C1C}">
                <a14:useLocalDpi xmlns:a14="http://schemas.microsoft.com/office/drawing/2010/main" xmlns="" val="0"/>
              </a:ext>
            </a:extLst>
          </a:blip>
          <a:stretch>
            <a:fillRect/>
          </a:stretch>
        </p:blipFill>
        <p:spPr bwMode="auto">
          <a:xfrm>
            <a:off x="3111596" y="1992374"/>
            <a:ext cx="1168655" cy="75068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4601938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PA-圆角矩形 25">
            <a:extLst>
              <a:ext uri="{FF2B5EF4-FFF2-40B4-BE49-F238E27FC236}">
                <a16:creationId xmlns:a16="http://schemas.microsoft.com/office/drawing/2014/main" xmlns="" id="{C10502E9-626A-489A-97A2-B8F3D5872E17}"/>
              </a:ext>
            </a:extLst>
          </p:cNvPr>
          <p:cNvSpPr/>
          <p:nvPr>
            <p:custDataLst>
              <p:tags r:id="rId1"/>
            </p:custDataLst>
          </p:nvPr>
        </p:nvSpPr>
        <p:spPr>
          <a:xfrm>
            <a:off x="7622543" y="2040555"/>
            <a:ext cx="2083422" cy="875907"/>
          </a:xfrm>
          <a:prstGeom prst="roundRect">
            <a:avLst/>
          </a:prstGeom>
          <a:solidFill>
            <a:srgbClr val="C9110E"/>
          </a:solidFill>
          <a:ln w="28575">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C000"/>
                </a:solidFill>
                <a:latin typeface="微软雅黑" pitchFamily="34" charset="-122"/>
                <a:ea typeface="微软雅黑" pitchFamily="34" charset="-122"/>
              </a:rPr>
              <a:t>列席会议</a:t>
            </a:r>
          </a:p>
        </p:txBody>
      </p:sp>
      <p:sp>
        <p:nvSpPr>
          <p:cNvPr id="13" name="任意多边形 12"/>
          <p:cNvSpPr/>
          <p:nvPr/>
        </p:nvSpPr>
        <p:spPr>
          <a:xfrm>
            <a:off x="522178" y="3794368"/>
            <a:ext cx="366039" cy="939539"/>
          </a:xfrm>
          <a:custGeom>
            <a:avLst/>
            <a:gdLst>
              <a:gd name="connsiteX0" fmla="*/ 50834 w 266772"/>
              <a:gd name="connsiteY0" fmla="*/ 116876 h 684743"/>
              <a:gd name="connsiteX1" fmla="*/ 56482 w 266772"/>
              <a:gd name="connsiteY1" fmla="*/ 116876 h 684743"/>
              <a:gd name="connsiteX2" fmla="*/ 96021 w 266772"/>
              <a:gd name="connsiteY2" fmla="*/ 116876 h 684743"/>
              <a:gd name="connsiteX3" fmla="*/ 97324 w 266772"/>
              <a:gd name="connsiteY3" fmla="*/ 130780 h 684743"/>
              <a:gd name="connsiteX4" fmla="*/ 98628 w 266772"/>
              <a:gd name="connsiteY4" fmla="*/ 140338 h 684743"/>
              <a:gd name="connsiteX5" fmla="*/ 100366 w 266772"/>
              <a:gd name="connsiteY5" fmla="*/ 151200 h 684743"/>
              <a:gd name="connsiteX6" fmla="*/ 102538 w 266772"/>
              <a:gd name="connsiteY6" fmla="*/ 163366 h 684743"/>
              <a:gd name="connsiteX7" fmla="*/ 106014 w 266772"/>
              <a:gd name="connsiteY7" fmla="*/ 175966 h 684743"/>
              <a:gd name="connsiteX8" fmla="*/ 109924 w 266772"/>
              <a:gd name="connsiteY8" fmla="*/ 189435 h 684743"/>
              <a:gd name="connsiteX9" fmla="*/ 114704 w 266772"/>
              <a:gd name="connsiteY9" fmla="*/ 203338 h 684743"/>
              <a:gd name="connsiteX10" fmla="*/ 116441 w 266772"/>
              <a:gd name="connsiteY10" fmla="*/ 194214 h 684743"/>
              <a:gd name="connsiteX11" fmla="*/ 119048 w 266772"/>
              <a:gd name="connsiteY11" fmla="*/ 185524 h 684743"/>
              <a:gd name="connsiteX12" fmla="*/ 121221 w 266772"/>
              <a:gd name="connsiteY12" fmla="*/ 177269 h 684743"/>
              <a:gd name="connsiteX13" fmla="*/ 123828 w 266772"/>
              <a:gd name="connsiteY13" fmla="*/ 169883 h 684743"/>
              <a:gd name="connsiteX14" fmla="*/ 128172 w 266772"/>
              <a:gd name="connsiteY14" fmla="*/ 158586 h 684743"/>
              <a:gd name="connsiteX15" fmla="*/ 130345 w 266772"/>
              <a:gd name="connsiteY15" fmla="*/ 154242 h 684743"/>
              <a:gd name="connsiteX16" fmla="*/ 120786 w 266772"/>
              <a:gd name="connsiteY16" fmla="*/ 144683 h 684743"/>
              <a:gd name="connsiteX17" fmla="*/ 133386 w 266772"/>
              <a:gd name="connsiteY17" fmla="*/ 131649 h 684743"/>
              <a:gd name="connsiteX18" fmla="*/ 146421 w 266772"/>
              <a:gd name="connsiteY18" fmla="*/ 144683 h 684743"/>
              <a:gd name="connsiteX19" fmla="*/ 136862 w 266772"/>
              <a:gd name="connsiteY19" fmla="*/ 154242 h 684743"/>
              <a:gd name="connsiteX20" fmla="*/ 138600 w 266772"/>
              <a:gd name="connsiteY20" fmla="*/ 158586 h 684743"/>
              <a:gd name="connsiteX21" fmla="*/ 142945 w 266772"/>
              <a:gd name="connsiteY21" fmla="*/ 169883 h 684743"/>
              <a:gd name="connsiteX22" fmla="*/ 145552 w 266772"/>
              <a:gd name="connsiteY22" fmla="*/ 177269 h 684743"/>
              <a:gd name="connsiteX23" fmla="*/ 148159 w 266772"/>
              <a:gd name="connsiteY23" fmla="*/ 185524 h 684743"/>
              <a:gd name="connsiteX24" fmla="*/ 150331 w 266772"/>
              <a:gd name="connsiteY24" fmla="*/ 194214 h 684743"/>
              <a:gd name="connsiteX25" fmla="*/ 152069 w 266772"/>
              <a:gd name="connsiteY25" fmla="*/ 203338 h 684743"/>
              <a:gd name="connsiteX26" fmla="*/ 157283 w 266772"/>
              <a:gd name="connsiteY26" fmla="*/ 189435 h 684743"/>
              <a:gd name="connsiteX27" fmla="*/ 161193 w 266772"/>
              <a:gd name="connsiteY27" fmla="*/ 175966 h 684743"/>
              <a:gd name="connsiteX28" fmla="*/ 164234 w 266772"/>
              <a:gd name="connsiteY28" fmla="*/ 163366 h 684743"/>
              <a:gd name="connsiteX29" fmla="*/ 166841 w 266772"/>
              <a:gd name="connsiteY29" fmla="*/ 151200 h 684743"/>
              <a:gd name="connsiteX30" fmla="*/ 168579 w 266772"/>
              <a:gd name="connsiteY30" fmla="*/ 140338 h 684743"/>
              <a:gd name="connsiteX31" fmla="*/ 169883 w 266772"/>
              <a:gd name="connsiteY31" fmla="*/ 130780 h 684743"/>
              <a:gd name="connsiteX32" fmla="*/ 171186 w 266772"/>
              <a:gd name="connsiteY32" fmla="*/ 116876 h 684743"/>
              <a:gd name="connsiteX33" fmla="*/ 210290 w 266772"/>
              <a:gd name="connsiteY33" fmla="*/ 116876 h 684743"/>
              <a:gd name="connsiteX34" fmla="*/ 215938 w 266772"/>
              <a:gd name="connsiteY34" fmla="*/ 116876 h 684743"/>
              <a:gd name="connsiteX35" fmla="*/ 221586 w 266772"/>
              <a:gd name="connsiteY35" fmla="*/ 117745 h 684743"/>
              <a:gd name="connsiteX36" fmla="*/ 227234 w 266772"/>
              <a:gd name="connsiteY36" fmla="*/ 119049 h 684743"/>
              <a:gd name="connsiteX37" fmla="*/ 232448 w 266772"/>
              <a:gd name="connsiteY37" fmla="*/ 121221 h 684743"/>
              <a:gd name="connsiteX38" fmla="*/ 237227 w 266772"/>
              <a:gd name="connsiteY38" fmla="*/ 123393 h 684743"/>
              <a:gd name="connsiteX39" fmla="*/ 242007 w 266772"/>
              <a:gd name="connsiteY39" fmla="*/ 126435 h 684743"/>
              <a:gd name="connsiteX40" fmla="*/ 246352 w 266772"/>
              <a:gd name="connsiteY40" fmla="*/ 129476 h 684743"/>
              <a:gd name="connsiteX41" fmla="*/ 250262 w 266772"/>
              <a:gd name="connsiteY41" fmla="*/ 133387 h 684743"/>
              <a:gd name="connsiteX42" fmla="*/ 254172 w 266772"/>
              <a:gd name="connsiteY42" fmla="*/ 137297 h 684743"/>
              <a:gd name="connsiteX43" fmla="*/ 257214 w 266772"/>
              <a:gd name="connsiteY43" fmla="*/ 141642 h 684743"/>
              <a:gd name="connsiteX44" fmla="*/ 260255 w 266772"/>
              <a:gd name="connsiteY44" fmla="*/ 146421 h 684743"/>
              <a:gd name="connsiteX45" fmla="*/ 262427 w 266772"/>
              <a:gd name="connsiteY45" fmla="*/ 151200 h 684743"/>
              <a:gd name="connsiteX46" fmla="*/ 264600 w 266772"/>
              <a:gd name="connsiteY46" fmla="*/ 156414 h 684743"/>
              <a:gd name="connsiteX47" fmla="*/ 265903 w 266772"/>
              <a:gd name="connsiteY47" fmla="*/ 162062 h 684743"/>
              <a:gd name="connsiteX48" fmla="*/ 266772 w 266772"/>
              <a:gd name="connsiteY48" fmla="*/ 167276 h 684743"/>
              <a:gd name="connsiteX49" fmla="*/ 266772 w 266772"/>
              <a:gd name="connsiteY49" fmla="*/ 173359 h 684743"/>
              <a:gd name="connsiteX50" fmla="*/ 266772 w 266772"/>
              <a:gd name="connsiteY50" fmla="*/ 371917 h 684743"/>
              <a:gd name="connsiteX51" fmla="*/ 266338 w 266772"/>
              <a:gd name="connsiteY51" fmla="*/ 376262 h 684743"/>
              <a:gd name="connsiteX52" fmla="*/ 265034 w 266772"/>
              <a:gd name="connsiteY52" fmla="*/ 380172 h 684743"/>
              <a:gd name="connsiteX53" fmla="*/ 263296 w 266772"/>
              <a:gd name="connsiteY53" fmla="*/ 384082 h 684743"/>
              <a:gd name="connsiteX54" fmla="*/ 260689 w 266772"/>
              <a:gd name="connsiteY54" fmla="*/ 387124 h 684743"/>
              <a:gd name="connsiteX55" fmla="*/ 257214 w 266772"/>
              <a:gd name="connsiteY55" fmla="*/ 389730 h 684743"/>
              <a:gd name="connsiteX56" fmla="*/ 253738 w 266772"/>
              <a:gd name="connsiteY56" fmla="*/ 391903 h 684743"/>
              <a:gd name="connsiteX57" fmla="*/ 249827 w 266772"/>
              <a:gd name="connsiteY57" fmla="*/ 393206 h 684743"/>
              <a:gd name="connsiteX58" fmla="*/ 245048 w 266772"/>
              <a:gd name="connsiteY58" fmla="*/ 393641 h 684743"/>
              <a:gd name="connsiteX59" fmla="*/ 240703 w 266772"/>
              <a:gd name="connsiteY59" fmla="*/ 393206 h 684743"/>
              <a:gd name="connsiteX60" fmla="*/ 236793 w 266772"/>
              <a:gd name="connsiteY60" fmla="*/ 391903 h 684743"/>
              <a:gd name="connsiteX61" fmla="*/ 233317 w 266772"/>
              <a:gd name="connsiteY61" fmla="*/ 389730 h 684743"/>
              <a:gd name="connsiteX62" fmla="*/ 229841 w 266772"/>
              <a:gd name="connsiteY62" fmla="*/ 387124 h 684743"/>
              <a:gd name="connsiteX63" fmla="*/ 227234 w 266772"/>
              <a:gd name="connsiteY63" fmla="*/ 384082 h 684743"/>
              <a:gd name="connsiteX64" fmla="*/ 225062 w 266772"/>
              <a:gd name="connsiteY64" fmla="*/ 380172 h 684743"/>
              <a:gd name="connsiteX65" fmla="*/ 224193 w 266772"/>
              <a:gd name="connsiteY65" fmla="*/ 376262 h 684743"/>
              <a:gd name="connsiteX66" fmla="*/ 223759 w 266772"/>
              <a:gd name="connsiteY66" fmla="*/ 371917 h 684743"/>
              <a:gd name="connsiteX67" fmla="*/ 223759 w 266772"/>
              <a:gd name="connsiteY67" fmla="*/ 205510 h 684743"/>
              <a:gd name="connsiteX68" fmla="*/ 202469 w 266772"/>
              <a:gd name="connsiteY68" fmla="*/ 205510 h 684743"/>
              <a:gd name="connsiteX69" fmla="*/ 202469 w 266772"/>
              <a:gd name="connsiteY69" fmla="*/ 657805 h 684743"/>
              <a:gd name="connsiteX70" fmla="*/ 202469 w 266772"/>
              <a:gd name="connsiteY70" fmla="*/ 660412 h 684743"/>
              <a:gd name="connsiteX71" fmla="*/ 202034 w 266772"/>
              <a:gd name="connsiteY71" fmla="*/ 663019 h 684743"/>
              <a:gd name="connsiteX72" fmla="*/ 201165 w 266772"/>
              <a:gd name="connsiteY72" fmla="*/ 665626 h 684743"/>
              <a:gd name="connsiteX73" fmla="*/ 200296 w 266772"/>
              <a:gd name="connsiteY73" fmla="*/ 668233 h 684743"/>
              <a:gd name="connsiteX74" fmla="*/ 197690 w 266772"/>
              <a:gd name="connsiteY74" fmla="*/ 673012 h 684743"/>
              <a:gd name="connsiteX75" fmla="*/ 194648 w 266772"/>
              <a:gd name="connsiteY75" fmla="*/ 676923 h 684743"/>
              <a:gd name="connsiteX76" fmla="*/ 190303 w 266772"/>
              <a:gd name="connsiteY76" fmla="*/ 680398 h 684743"/>
              <a:gd name="connsiteX77" fmla="*/ 185959 w 266772"/>
              <a:gd name="connsiteY77" fmla="*/ 683005 h 684743"/>
              <a:gd name="connsiteX78" fmla="*/ 183352 w 266772"/>
              <a:gd name="connsiteY78" fmla="*/ 683874 h 684743"/>
              <a:gd name="connsiteX79" fmla="*/ 180745 w 266772"/>
              <a:gd name="connsiteY79" fmla="*/ 684309 h 684743"/>
              <a:gd name="connsiteX80" fmla="*/ 178138 w 266772"/>
              <a:gd name="connsiteY80" fmla="*/ 684743 h 684743"/>
              <a:gd name="connsiteX81" fmla="*/ 175097 w 266772"/>
              <a:gd name="connsiteY81" fmla="*/ 684743 h 684743"/>
              <a:gd name="connsiteX82" fmla="*/ 172490 w 266772"/>
              <a:gd name="connsiteY82" fmla="*/ 684743 h 684743"/>
              <a:gd name="connsiteX83" fmla="*/ 169883 w 266772"/>
              <a:gd name="connsiteY83" fmla="*/ 684309 h 684743"/>
              <a:gd name="connsiteX84" fmla="*/ 167276 w 266772"/>
              <a:gd name="connsiteY84" fmla="*/ 683874 h 684743"/>
              <a:gd name="connsiteX85" fmla="*/ 164669 w 266772"/>
              <a:gd name="connsiteY85" fmla="*/ 683005 h 684743"/>
              <a:gd name="connsiteX86" fmla="*/ 159890 w 266772"/>
              <a:gd name="connsiteY86" fmla="*/ 680398 h 684743"/>
              <a:gd name="connsiteX87" fmla="*/ 155979 w 266772"/>
              <a:gd name="connsiteY87" fmla="*/ 676923 h 684743"/>
              <a:gd name="connsiteX88" fmla="*/ 152503 w 266772"/>
              <a:gd name="connsiteY88" fmla="*/ 673012 h 684743"/>
              <a:gd name="connsiteX89" fmla="*/ 149897 w 266772"/>
              <a:gd name="connsiteY89" fmla="*/ 668233 h 684743"/>
              <a:gd name="connsiteX90" fmla="*/ 149028 w 266772"/>
              <a:gd name="connsiteY90" fmla="*/ 665626 h 684743"/>
              <a:gd name="connsiteX91" fmla="*/ 148593 w 266772"/>
              <a:gd name="connsiteY91" fmla="*/ 663019 h 684743"/>
              <a:gd name="connsiteX92" fmla="*/ 148159 w 266772"/>
              <a:gd name="connsiteY92" fmla="*/ 660412 h 684743"/>
              <a:gd name="connsiteX93" fmla="*/ 148159 w 266772"/>
              <a:gd name="connsiteY93" fmla="*/ 657805 h 684743"/>
              <a:gd name="connsiteX94" fmla="*/ 148159 w 266772"/>
              <a:gd name="connsiteY94" fmla="*/ 393641 h 684743"/>
              <a:gd name="connsiteX95" fmla="*/ 124262 w 266772"/>
              <a:gd name="connsiteY95" fmla="*/ 393641 h 684743"/>
              <a:gd name="connsiteX96" fmla="*/ 124262 w 266772"/>
              <a:gd name="connsiteY96" fmla="*/ 657805 h 684743"/>
              <a:gd name="connsiteX97" fmla="*/ 124262 w 266772"/>
              <a:gd name="connsiteY97" fmla="*/ 660412 h 684743"/>
              <a:gd name="connsiteX98" fmla="*/ 123828 w 266772"/>
              <a:gd name="connsiteY98" fmla="*/ 663019 h 684743"/>
              <a:gd name="connsiteX99" fmla="*/ 122959 w 266772"/>
              <a:gd name="connsiteY99" fmla="*/ 665626 h 684743"/>
              <a:gd name="connsiteX100" fmla="*/ 122090 w 266772"/>
              <a:gd name="connsiteY100" fmla="*/ 668233 h 684743"/>
              <a:gd name="connsiteX101" fmla="*/ 119483 w 266772"/>
              <a:gd name="connsiteY101" fmla="*/ 673012 h 684743"/>
              <a:gd name="connsiteX102" fmla="*/ 116007 w 266772"/>
              <a:gd name="connsiteY102" fmla="*/ 676923 h 684743"/>
              <a:gd name="connsiteX103" fmla="*/ 112097 w 266772"/>
              <a:gd name="connsiteY103" fmla="*/ 680398 h 684743"/>
              <a:gd name="connsiteX104" fmla="*/ 107752 w 266772"/>
              <a:gd name="connsiteY104" fmla="*/ 683005 h 684743"/>
              <a:gd name="connsiteX105" fmla="*/ 105145 w 266772"/>
              <a:gd name="connsiteY105" fmla="*/ 683874 h 684743"/>
              <a:gd name="connsiteX106" fmla="*/ 102538 w 266772"/>
              <a:gd name="connsiteY106" fmla="*/ 684309 h 684743"/>
              <a:gd name="connsiteX107" fmla="*/ 99931 w 266772"/>
              <a:gd name="connsiteY107" fmla="*/ 684743 h 684743"/>
              <a:gd name="connsiteX108" fmla="*/ 96890 w 266772"/>
              <a:gd name="connsiteY108" fmla="*/ 684743 h 684743"/>
              <a:gd name="connsiteX109" fmla="*/ 91676 w 266772"/>
              <a:gd name="connsiteY109" fmla="*/ 684743 h 684743"/>
              <a:gd name="connsiteX110" fmla="*/ 89069 w 266772"/>
              <a:gd name="connsiteY110" fmla="*/ 684743 h 684743"/>
              <a:gd name="connsiteX111" fmla="*/ 86462 w 266772"/>
              <a:gd name="connsiteY111" fmla="*/ 684309 h 684743"/>
              <a:gd name="connsiteX112" fmla="*/ 83855 w 266772"/>
              <a:gd name="connsiteY112" fmla="*/ 683874 h 684743"/>
              <a:gd name="connsiteX113" fmla="*/ 81248 w 266772"/>
              <a:gd name="connsiteY113" fmla="*/ 683005 h 684743"/>
              <a:gd name="connsiteX114" fmla="*/ 76469 w 266772"/>
              <a:gd name="connsiteY114" fmla="*/ 680398 h 684743"/>
              <a:gd name="connsiteX115" fmla="*/ 72558 w 266772"/>
              <a:gd name="connsiteY115" fmla="*/ 676923 h 684743"/>
              <a:gd name="connsiteX116" fmla="*/ 69082 w 266772"/>
              <a:gd name="connsiteY116" fmla="*/ 673012 h 684743"/>
              <a:gd name="connsiteX117" fmla="*/ 66476 w 266772"/>
              <a:gd name="connsiteY117" fmla="*/ 668233 h 684743"/>
              <a:gd name="connsiteX118" fmla="*/ 65607 w 266772"/>
              <a:gd name="connsiteY118" fmla="*/ 665626 h 684743"/>
              <a:gd name="connsiteX119" fmla="*/ 65172 w 266772"/>
              <a:gd name="connsiteY119" fmla="*/ 663019 h 684743"/>
              <a:gd name="connsiteX120" fmla="*/ 64738 w 266772"/>
              <a:gd name="connsiteY120" fmla="*/ 660412 h 684743"/>
              <a:gd name="connsiteX121" fmla="*/ 64738 w 266772"/>
              <a:gd name="connsiteY121" fmla="*/ 657805 h 684743"/>
              <a:gd name="connsiteX122" fmla="*/ 64738 w 266772"/>
              <a:gd name="connsiteY122" fmla="*/ 205510 h 684743"/>
              <a:gd name="connsiteX123" fmla="*/ 43448 w 266772"/>
              <a:gd name="connsiteY123" fmla="*/ 205510 h 684743"/>
              <a:gd name="connsiteX124" fmla="*/ 43448 w 266772"/>
              <a:gd name="connsiteY124" fmla="*/ 371917 h 684743"/>
              <a:gd name="connsiteX125" fmla="*/ 43013 w 266772"/>
              <a:gd name="connsiteY125" fmla="*/ 376262 h 684743"/>
              <a:gd name="connsiteX126" fmla="*/ 41710 w 266772"/>
              <a:gd name="connsiteY126" fmla="*/ 380606 h 684743"/>
              <a:gd name="connsiteX127" fmla="*/ 39538 w 266772"/>
              <a:gd name="connsiteY127" fmla="*/ 384082 h 684743"/>
              <a:gd name="connsiteX128" fmla="*/ 36931 w 266772"/>
              <a:gd name="connsiteY128" fmla="*/ 387558 h 684743"/>
              <a:gd name="connsiteX129" fmla="*/ 33455 w 266772"/>
              <a:gd name="connsiteY129" fmla="*/ 390165 h 684743"/>
              <a:gd name="connsiteX130" fmla="*/ 29979 w 266772"/>
              <a:gd name="connsiteY130" fmla="*/ 391903 h 684743"/>
              <a:gd name="connsiteX131" fmla="*/ 25634 w 266772"/>
              <a:gd name="connsiteY131" fmla="*/ 393206 h 684743"/>
              <a:gd name="connsiteX132" fmla="*/ 21289 w 266772"/>
              <a:gd name="connsiteY132" fmla="*/ 393641 h 684743"/>
              <a:gd name="connsiteX133" fmla="*/ 16945 w 266772"/>
              <a:gd name="connsiteY133" fmla="*/ 393206 h 684743"/>
              <a:gd name="connsiteX134" fmla="*/ 13034 w 266772"/>
              <a:gd name="connsiteY134" fmla="*/ 391468 h 684743"/>
              <a:gd name="connsiteX135" fmla="*/ 9558 w 266772"/>
              <a:gd name="connsiteY135" fmla="*/ 389730 h 684743"/>
              <a:gd name="connsiteX136" fmla="*/ 6082 w 266772"/>
              <a:gd name="connsiteY136" fmla="*/ 386689 h 684743"/>
              <a:gd name="connsiteX137" fmla="*/ 3476 w 266772"/>
              <a:gd name="connsiteY137" fmla="*/ 383648 h 684743"/>
              <a:gd name="connsiteX138" fmla="*/ 1738 w 266772"/>
              <a:gd name="connsiteY138" fmla="*/ 379737 h 684743"/>
              <a:gd name="connsiteX139" fmla="*/ 434 w 266772"/>
              <a:gd name="connsiteY139" fmla="*/ 375393 h 684743"/>
              <a:gd name="connsiteX140" fmla="*/ 0 w 266772"/>
              <a:gd name="connsiteY140" fmla="*/ 371048 h 684743"/>
              <a:gd name="connsiteX141" fmla="*/ 0 w 266772"/>
              <a:gd name="connsiteY141" fmla="*/ 173359 h 684743"/>
              <a:gd name="connsiteX142" fmla="*/ 434 w 266772"/>
              <a:gd name="connsiteY142" fmla="*/ 167276 h 684743"/>
              <a:gd name="connsiteX143" fmla="*/ 1303 w 266772"/>
              <a:gd name="connsiteY143" fmla="*/ 162062 h 684743"/>
              <a:gd name="connsiteX144" fmla="*/ 2607 w 266772"/>
              <a:gd name="connsiteY144" fmla="*/ 156414 h 684743"/>
              <a:gd name="connsiteX145" fmla="*/ 4345 w 266772"/>
              <a:gd name="connsiteY145" fmla="*/ 151200 h 684743"/>
              <a:gd name="connsiteX146" fmla="*/ 6951 w 266772"/>
              <a:gd name="connsiteY146" fmla="*/ 146421 h 684743"/>
              <a:gd name="connsiteX147" fmla="*/ 9558 w 266772"/>
              <a:gd name="connsiteY147" fmla="*/ 141642 h 684743"/>
              <a:gd name="connsiteX148" fmla="*/ 13034 w 266772"/>
              <a:gd name="connsiteY148" fmla="*/ 137297 h 684743"/>
              <a:gd name="connsiteX149" fmla="*/ 16510 w 266772"/>
              <a:gd name="connsiteY149" fmla="*/ 133387 h 684743"/>
              <a:gd name="connsiteX150" fmla="*/ 20855 w 266772"/>
              <a:gd name="connsiteY150" fmla="*/ 129476 h 684743"/>
              <a:gd name="connsiteX151" fmla="*/ 25200 w 266772"/>
              <a:gd name="connsiteY151" fmla="*/ 126435 h 684743"/>
              <a:gd name="connsiteX152" fmla="*/ 29545 w 266772"/>
              <a:gd name="connsiteY152" fmla="*/ 123393 h 684743"/>
              <a:gd name="connsiteX153" fmla="*/ 34758 w 266772"/>
              <a:gd name="connsiteY153" fmla="*/ 121221 h 684743"/>
              <a:gd name="connsiteX154" fmla="*/ 39972 w 266772"/>
              <a:gd name="connsiteY154" fmla="*/ 119049 h 684743"/>
              <a:gd name="connsiteX155" fmla="*/ 45186 w 266772"/>
              <a:gd name="connsiteY155" fmla="*/ 117745 h 684743"/>
              <a:gd name="connsiteX156" fmla="*/ 133759 w 266772"/>
              <a:gd name="connsiteY156" fmla="*/ 0 h 684743"/>
              <a:gd name="connsiteX157" fmla="*/ 185959 w 266772"/>
              <a:gd name="connsiteY157" fmla="*/ 52200 h 684743"/>
              <a:gd name="connsiteX158" fmla="*/ 133759 w 266772"/>
              <a:gd name="connsiteY158" fmla="*/ 104400 h 684743"/>
              <a:gd name="connsiteX159" fmla="*/ 81559 w 266772"/>
              <a:gd name="connsiteY159" fmla="*/ 52200 h 684743"/>
              <a:gd name="connsiteX160" fmla="*/ 133759 w 266772"/>
              <a:gd name="connsiteY160" fmla="*/ 0 h 684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266772" h="684743">
                <a:moveTo>
                  <a:pt x="50834" y="116876"/>
                </a:moveTo>
                <a:lnTo>
                  <a:pt x="56482" y="116876"/>
                </a:lnTo>
                <a:lnTo>
                  <a:pt x="96021" y="116876"/>
                </a:lnTo>
                <a:lnTo>
                  <a:pt x="97324" y="130780"/>
                </a:lnTo>
                <a:lnTo>
                  <a:pt x="98628" y="140338"/>
                </a:lnTo>
                <a:lnTo>
                  <a:pt x="100366" y="151200"/>
                </a:lnTo>
                <a:lnTo>
                  <a:pt x="102538" y="163366"/>
                </a:lnTo>
                <a:lnTo>
                  <a:pt x="106014" y="175966"/>
                </a:lnTo>
                <a:lnTo>
                  <a:pt x="109924" y="189435"/>
                </a:lnTo>
                <a:lnTo>
                  <a:pt x="114704" y="203338"/>
                </a:lnTo>
                <a:lnTo>
                  <a:pt x="116441" y="194214"/>
                </a:lnTo>
                <a:lnTo>
                  <a:pt x="119048" y="185524"/>
                </a:lnTo>
                <a:lnTo>
                  <a:pt x="121221" y="177269"/>
                </a:lnTo>
                <a:lnTo>
                  <a:pt x="123828" y="169883"/>
                </a:lnTo>
                <a:lnTo>
                  <a:pt x="128172" y="158586"/>
                </a:lnTo>
                <a:lnTo>
                  <a:pt x="130345" y="154242"/>
                </a:lnTo>
                <a:lnTo>
                  <a:pt x="120786" y="144683"/>
                </a:lnTo>
                <a:lnTo>
                  <a:pt x="133386" y="131649"/>
                </a:lnTo>
                <a:lnTo>
                  <a:pt x="146421" y="144683"/>
                </a:lnTo>
                <a:lnTo>
                  <a:pt x="136862" y="154242"/>
                </a:lnTo>
                <a:lnTo>
                  <a:pt x="138600" y="158586"/>
                </a:lnTo>
                <a:lnTo>
                  <a:pt x="142945" y="169883"/>
                </a:lnTo>
                <a:lnTo>
                  <a:pt x="145552" y="177269"/>
                </a:lnTo>
                <a:lnTo>
                  <a:pt x="148159" y="185524"/>
                </a:lnTo>
                <a:lnTo>
                  <a:pt x="150331" y="194214"/>
                </a:lnTo>
                <a:lnTo>
                  <a:pt x="152069" y="203338"/>
                </a:lnTo>
                <a:lnTo>
                  <a:pt x="157283" y="189435"/>
                </a:lnTo>
                <a:lnTo>
                  <a:pt x="161193" y="175966"/>
                </a:lnTo>
                <a:lnTo>
                  <a:pt x="164234" y="163366"/>
                </a:lnTo>
                <a:lnTo>
                  <a:pt x="166841" y="151200"/>
                </a:lnTo>
                <a:lnTo>
                  <a:pt x="168579" y="140338"/>
                </a:lnTo>
                <a:lnTo>
                  <a:pt x="169883" y="130780"/>
                </a:lnTo>
                <a:lnTo>
                  <a:pt x="171186" y="116876"/>
                </a:lnTo>
                <a:lnTo>
                  <a:pt x="210290" y="116876"/>
                </a:lnTo>
                <a:lnTo>
                  <a:pt x="215938" y="116876"/>
                </a:lnTo>
                <a:lnTo>
                  <a:pt x="221586" y="117745"/>
                </a:lnTo>
                <a:lnTo>
                  <a:pt x="227234" y="119049"/>
                </a:lnTo>
                <a:lnTo>
                  <a:pt x="232448" y="121221"/>
                </a:lnTo>
                <a:lnTo>
                  <a:pt x="237227" y="123393"/>
                </a:lnTo>
                <a:lnTo>
                  <a:pt x="242007" y="126435"/>
                </a:lnTo>
                <a:lnTo>
                  <a:pt x="246352" y="129476"/>
                </a:lnTo>
                <a:lnTo>
                  <a:pt x="250262" y="133387"/>
                </a:lnTo>
                <a:lnTo>
                  <a:pt x="254172" y="137297"/>
                </a:lnTo>
                <a:lnTo>
                  <a:pt x="257214" y="141642"/>
                </a:lnTo>
                <a:lnTo>
                  <a:pt x="260255" y="146421"/>
                </a:lnTo>
                <a:lnTo>
                  <a:pt x="262427" y="151200"/>
                </a:lnTo>
                <a:lnTo>
                  <a:pt x="264600" y="156414"/>
                </a:lnTo>
                <a:lnTo>
                  <a:pt x="265903" y="162062"/>
                </a:lnTo>
                <a:lnTo>
                  <a:pt x="266772" y="167276"/>
                </a:lnTo>
                <a:lnTo>
                  <a:pt x="266772" y="173359"/>
                </a:lnTo>
                <a:lnTo>
                  <a:pt x="266772" y="371917"/>
                </a:lnTo>
                <a:lnTo>
                  <a:pt x="266338" y="376262"/>
                </a:lnTo>
                <a:lnTo>
                  <a:pt x="265034" y="380172"/>
                </a:lnTo>
                <a:lnTo>
                  <a:pt x="263296" y="384082"/>
                </a:lnTo>
                <a:lnTo>
                  <a:pt x="260689" y="387124"/>
                </a:lnTo>
                <a:lnTo>
                  <a:pt x="257214" y="389730"/>
                </a:lnTo>
                <a:lnTo>
                  <a:pt x="253738" y="391903"/>
                </a:lnTo>
                <a:lnTo>
                  <a:pt x="249827" y="393206"/>
                </a:lnTo>
                <a:lnTo>
                  <a:pt x="245048" y="393641"/>
                </a:lnTo>
                <a:lnTo>
                  <a:pt x="240703" y="393206"/>
                </a:lnTo>
                <a:lnTo>
                  <a:pt x="236793" y="391903"/>
                </a:lnTo>
                <a:lnTo>
                  <a:pt x="233317" y="389730"/>
                </a:lnTo>
                <a:lnTo>
                  <a:pt x="229841" y="387124"/>
                </a:lnTo>
                <a:lnTo>
                  <a:pt x="227234" y="384082"/>
                </a:lnTo>
                <a:lnTo>
                  <a:pt x="225062" y="380172"/>
                </a:lnTo>
                <a:lnTo>
                  <a:pt x="224193" y="376262"/>
                </a:lnTo>
                <a:lnTo>
                  <a:pt x="223759" y="371917"/>
                </a:lnTo>
                <a:lnTo>
                  <a:pt x="223759" y="205510"/>
                </a:lnTo>
                <a:lnTo>
                  <a:pt x="202469" y="205510"/>
                </a:lnTo>
                <a:lnTo>
                  <a:pt x="202469" y="657805"/>
                </a:lnTo>
                <a:lnTo>
                  <a:pt x="202469" y="660412"/>
                </a:lnTo>
                <a:lnTo>
                  <a:pt x="202034" y="663019"/>
                </a:lnTo>
                <a:lnTo>
                  <a:pt x="201165" y="665626"/>
                </a:lnTo>
                <a:lnTo>
                  <a:pt x="200296" y="668233"/>
                </a:lnTo>
                <a:lnTo>
                  <a:pt x="197690" y="673012"/>
                </a:lnTo>
                <a:lnTo>
                  <a:pt x="194648" y="676923"/>
                </a:lnTo>
                <a:lnTo>
                  <a:pt x="190303" y="680398"/>
                </a:lnTo>
                <a:lnTo>
                  <a:pt x="185959" y="683005"/>
                </a:lnTo>
                <a:lnTo>
                  <a:pt x="183352" y="683874"/>
                </a:lnTo>
                <a:lnTo>
                  <a:pt x="180745" y="684309"/>
                </a:lnTo>
                <a:lnTo>
                  <a:pt x="178138" y="684743"/>
                </a:lnTo>
                <a:lnTo>
                  <a:pt x="175097" y="684743"/>
                </a:lnTo>
                <a:lnTo>
                  <a:pt x="172490" y="684743"/>
                </a:lnTo>
                <a:lnTo>
                  <a:pt x="169883" y="684309"/>
                </a:lnTo>
                <a:lnTo>
                  <a:pt x="167276" y="683874"/>
                </a:lnTo>
                <a:lnTo>
                  <a:pt x="164669" y="683005"/>
                </a:lnTo>
                <a:lnTo>
                  <a:pt x="159890" y="680398"/>
                </a:lnTo>
                <a:lnTo>
                  <a:pt x="155979" y="676923"/>
                </a:lnTo>
                <a:lnTo>
                  <a:pt x="152503" y="673012"/>
                </a:lnTo>
                <a:lnTo>
                  <a:pt x="149897" y="668233"/>
                </a:lnTo>
                <a:lnTo>
                  <a:pt x="149028" y="665626"/>
                </a:lnTo>
                <a:lnTo>
                  <a:pt x="148593" y="663019"/>
                </a:lnTo>
                <a:lnTo>
                  <a:pt x="148159" y="660412"/>
                </a:lnTo>
                <a:lnTo>
                  <a:pt x="148159" y="657805"/>
                </a:lnTo>
                <a:lnTo>
                  <a:pt x="148159" y="393641"/>
                </a:lnTo>
                <a:lnTo>
                  <a:pt x="124262" y="393641"/>
                </a:lnTo>
                <a:lnTo>
                  <a:pt x="124262" y="657805"/>
                </a:lnTo>
                <a:lnTo>
                  <a:pt x="124262" y="660412"/>
                </a:lnTo>
                <a:lnTo>
                  <a:pt x="123828" y="663019"/>
                </a:lnTo>
                <a:lnTo>
                  <a:pt x="122959" y="665626"/>
                </a:lnTo>
                <a:lnTo>
                  <a:pt x="122090" y="668233"/>
                </a:lnTo>
                <a:lnTo>
                  <a:pt x="119483" y="673012"/>
                </a:lnTo>
                <a:lnTo>
                  <a:pt x="116007" y="676923"/>
                </a:lnTo>
                <a:lnTo>
                  <a:pt x="112097" y="680398"/>
                </a:lnTo>
                <a:lnTo>
                  <a:pt x="107752" y="683005"/>
                </a:lnTo>
                <a:lnTo>
                  <a:pt x="105145" y="683874"/>
                </a:lnTo>
                <a:lnTo>
                  <a:pt x="102538" y="684309"/>
                </a:lnTo>
                <a:lnTo>
                  <a:pt x="99931" y="684743"/>
                </a:lnTo>
                <a:lnTo>
                  <a:pt x="96890" y="684743"/>
                </a:lnTo>
                <a:lnTo>
                  <a:pt x="91676" y="684743"/>
                </a:lnTo>
                <a:lnTo>
                  <a:pt x="89069" y="684743"/>
                </a:lnTo>
                <a:lnTo>
                  <a:pt x="86462" y="684309"/>
                </a:lnTo>
                <a:lnTo>
                  <a:pt x="83855" y="683874"/>
                </a:lnTo>
                <a:lnTo>
                  <a:pt x="81248" y="683005"/>
                </a:lnTo>
                <a:lnTo>
                  <a:pt x="76469" y="680398"/>
                </a:lnTo>
                <a:lnTo>
                  <a:pt x="72558" y="676923"/>
                </a:lnTo>
                <a:lnTo>
                  <a:pt x="69082" y="673012"/>
                </a:lnTo>
                <a:lnTo>
                  <a:pt x="66476" y="668233"/>
                </a:lnTo>
                <a:lnTo>
                  <a:pt x="65607" y="665626"/>
                </a:lnTo>
                <a:lnTo>
                  <a:pt x="65172" y="663019"/>
                </a:lnTo>
                <a:lnTo>
                  <a:pt x="64738" y="660412"/>
                </a:lnTo>
                <a:lnTo>
                  <a:pt x="64738" y="657805"/>
                </a:lnTo>
                <a:lnTo>
                  <a:pt x="64738" y="205510"/>
                </a:lnTo>
                <a:lnTo>
                  <a:pt x="43448" y="205510"/>
                </a:lnTo>
                <a:lnTo>
                  <a:pt x="43448" y="371917"/>
                </a:lnTo>
                <a:lnTo>
                  <a:pt x="43013" y="376262"/>
                </a:lnTo>
                <a:lnTo>
                  <a:pt x="41710" y="380606"/>
                </a:lnTo>
                <a:lnTo>
                  <a:pt x="39538" y="384082"/>
                </a:lnTo>
                <a:lnTo>
                  <a:pt x="36931" y="387558"/>
                </a:lnTo>
                <a:lnTo>
                  <a:pt x="33455" y="390165"/>
                </a:lnTo>
                <a:lnTo>
                  <a:pt x="29979" y="391903"/>
                </a:lnTo>
                <a:lnTo>
                  <a:pt x="25634" y="393206"/>
                </a:lnTo>
                <a:lnTo>
                  <a:pt x="21289" y="393641"/>
                </a:lnTo>
                <a:lnTo>
                  <a:pt x="16945" y="393206"/>
                </a:lnTo>
                <a:lnTo>
                  <a:pt x="13034" y="391468"/>
                </a:lnTo>
                <a:lnTo>
                  <a:pt x="9558" y="389730"/>
                </a:lnTo>
                <a:lnTo>
                  <a:pt x="6082" y="386689"/>
                </a:lnTo>
                <a:lnTo>
                  <a:pt x="3476" y="383648"/>
                </a:lnTo>
                <a:lnTo>
                  <a:pt x="1738" y="379737"/>
                </a:lnTo>
                <a:lnTo>
                  <a:pt x="434" y="375393"/>
                </a:lnTo>
                <a:lnTo>
                  <a:pt x="0" y="371048"/>
                </a:lnTo>
                <a:lnTo>
                  <a:pt x="0" y="173359"/>
                </a:lnTo>
                <a:lnTo>
                  <a:pt x="434" y="167276"/>
                </a:lnTo>
                <a:lnTo>
                  <a:pt x="1303" y="162062"/>
                </a:lnTo>
                <a:lnTo>
                  <a:pt x="2607" y="156414"/>
                </a:lnTo>
                <a:lnTo>
                  <a:pt x="4345" y="151200"/>
                </a:lnTo>
                <a:lnTo>
                  <a:pt x="6951" y="146421"/>
                </a:lnTo>
                <a:lnTo>
                  <a:pt x="9558" y="141642"/>
                </a:lnTo>
                <a:lnTo>
                  <a:pt x="13034" y="137297"/>
                </a:lnTo>
                <a:lnTo>
                  <a:pt x="16510" y="133387"/>
                </a:lnTo>
                <a:lnTo>
                  <a:pt x="20855" y="129476"/>
                </a:lnTo>
                <a:lnTo>
                  <a:pt x="25200" y="126435"/>
                </a:lnTo>
                <a:lnTo>
                  <a:pt x="29545" y="123393"/>
                </a:lnTo>
                <a:lnTo>
                  <a:pt x="34758" y="121221"/>
                </a:lnTo>
                <a:lnTo>
                  <a:pt x="39972" y="119049"/>
                </a:lnTo>
                <a:lnTo>
                  <a:pt x="45186" y="117745"/>
                </a:lnTo>
                <a:close/>
                <a:moveTo>
                  <a:pt x="133759" y="0"/>
                </a:moveTo>
                <a:cubicBezTo>
                  <a:pt x="162588" y="0"/>
                  <a:pt x="185959" y="23371"/>
                  <a:pt x="185959" y="52200"/>
                </a:cubicBezTo>
                <a:cubicBezTo>
                  <a:pt x="185959" y="81029"/>
                  <a:pt x="162588" y="104400"/>
                  <a:pt x="133759" y="104400"/>
                </a:cubicBezTo>
                <a:cubicBezTo>
                  <a:pt x="104930" y="104400"/>
                  <a:pt x="81559" y="81029"/>
                  <a:pt x="81559" y="52200"/>
                </a:cubicBezTo>
                <a:cubicBezTo>
                  <a:pt x="81559" y="23371"/>
                  <a:pt x="104930" y="0"/>
                  <a:pt x="133759" y="0"/>
                </a:cubicBezTo>
                <a:close/>
              </a:path>
            </a:pathLst>
          </a:custGeom>
          <a:solidFill>
            <a:srgbClr val="DE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14" name="任意多边形 13"/>
          <p:cNvSpPr/>
          <p:nvPr/>
        </p:nvSpPr>
        <p:spPr>
          <a:xfrm>
            <a:off x="930281" y="3780719"/>
            <a:ext cx="366039" cy="939539"/>
          </a:xfrm>
          <a:custGeom>
            <a:avLst/>
            <a:gdLst>
              <a:gd name="connsiteX0" fmla="*/ 50834 w 266772"/>
              <a:gd name="connsiteY0" fmla="*/ 116876 h 684743"/>
              <a:gd name="connsiteX1" fmla="*/ 56482 w 266772"/>
              <a:gd name="connsiteY1" fmla="*/ 116876 h 684743"/>
              <a:gd name="connsiteX2" fmla="*/ 96021 w 266772"/>
              <a:gd name="connsiteY2" fmla="*/ 116876 h 684743"/>
              <a:gd name="connsiteX3" fmla="*/ 97324 w 266772"/>
              <a:gd name="connsiteY3" fmla="*/ 130780 h 684743"/>
              <a:gd name="connsiteX4" fmla="*/ 98628 w 266772"/>
              <a:gd name="connsiteY4" fmla="*/ 140338 h 684743"/>
              <a:gd name="connsiteX5" fmla="*/ 100366 w 266772"/>
              <a:gd name="connsiteY5" fmla="*/ 151200 h 684743"/>
              <a:gd name="connsiteX6" fmla="*/ 102538 w 266772"/>
              <a:gd name="connsiteY6" fmla="*/ 163366 h 684743"/>
              <a:gd name="connsiteX7" fmla="*/ 106014 w 266772"/>
              <a:gd name="connsiteY7" fmla="*/ 175966 h 684743"/>
              <a:gd name="connsiteX8" fmla="*/ 109924 w 266772"/>
              <a:gd name="connsiteY8" fmla="*/ 189435 h 684743"/>
              <a:gd name="connsiteX9" fmla="*/ 114704 w 266772"/>
              <a:gd name="connsiteY9" fmla="*/ 203338 h 684743"/>
              <a:gd name="connsiteX10" fmla="*/ 116441 w 266772"/>
              <a:gd name="connsiteY10" fmla="*/ 194214 h 684743"/>
              <a:gd name="connsiteX11" fmla="*/ 119048 w 266772"/>
              <a:gd name="connsiteY11" fmla="*/ 185524 h 684743"/>
              <a:gd name="connsiteX12" fmla="*/ 121221 w 266772"/>
              <a:gd name="connsiteY12" fmla="*/ 177269 h 684743"/>
              <a:gd name="connsiteX13" fmla="*/ 123828 w 266772"/>
              <a:gd name="connsiteY13" fmla="*/ 169883 h 684743"/>
              <a:gd name="connsiteX14" fmla="*/ 128172 w 266772"/>
              <a:gd name="connsiteY14" fmla="*/ 158586 h 684743"/>
              <a:gd name="connsiteX15" fmla="*/ 130345 w 266772"/>
              <a:gd name="connsiteY15" fmla="*/ 154242 h 684743"/>
              <a:gd name="connsiteX16" fmla="*/ 120786 w 266772"/>
              <a:gd name="connsiteY16" fmla="*/ 144683 h 684743"/>
              <a:gd name="connsiteX17" fmla="*/ 133386 w 266772"/>
              <a:gd name="connsiteY17" fmla="*/ 131649 h 684743"/>
              <a:gd name="connsiteX18" fmla="*/ 146421 w 266772"/>
              <a:gd name="connsiteY18" fmla="*/ 144683 h 684743"/>
              <a:gd name="connsiteX19" fmla="*/ 136862 w 266772"/>
              <a:gd name="connsiteY19" fmla="*/ 154242 h 684743"/>
              <a:gd name="connsiteX20" fmla="*/ 138600 w 266772"/>
              <a:gd name="connsiteY20" fmla="*/ 158586 h 684743"/>
              <a:gd name="connsiteX21" fmla="*/ 142945 w 266772"/>
              <a:gd name="connsiteY21" fmla="*/ 169883 h 684743"/>
              <a:gd name="connsiteX22" fmla="*/ 145552 w 266772"/>
              <a:gd name="connsiteY22" fmla="*/ 177269 h 684743"/>
              <a:gd name="connsiteX23" fmla="*/ 148159 w 266772"/>
              <a:gd name="connsiteY23" fmla="*/ 185524 h 684743"/>
              <a:gd name="connsiteX24" fmla="*/ 150331 w 266772"/>
              <a:gd name="connsiteY24" fmla="*/ 194214 h 684743"/>
              <a:gd name="connsiteX25" fmla="*/ 152069 w 266772"/>
              <a:gd name="connsiteY25" fmla="*/ 203338 h 684743"/>
              <a:gd name="connsiteX26" fmla="*/ 157283 w 266772"/>
              <a:gd name="connsiteY26" fmla="*/ 189435 h 684743"/>
              <a:gd name="connsiteX27" fmla="*/ 161193 w 266772"/>
              <a:gd name="connsiteY27" fmla="*/ 175966 h 684743"/>
              <a:gd name="connsiteX28" fmla="*/ 164234 w 266772"/>
              <a:gd name="connsiteY28" fmla="*/ 163366 h 684743"/>
              <a:gd name="connsiteX29" fmla="*/ 166841 w 266772"/>
              <a:gd name="connsiteY29" fmla="*/ 151200 h 684743"/>
              <a:gd name="connsiteX30" fmla="*/ 168579 w 266772"/>
              <a:gd name="connsiteY30" fmla="*/ 140338 h 684743"/>
              <a:gd name="connsiteX31" fmla="*/ 169883 w 266772"/>
              <a:gd name="connsiteY31" fmla="*/ 130780 h 684743"/>
              <a:gd name="connsiteX32" fmla="*/ 171186 w 266772"/>
              <a:gd name="connsiteY32" fmla="*/ 116876 h 684743"/>
              <a:gd name="connsiteX33" fmla="*/ 210290 w 266772"/>
              <a:gd name="connsiteY33" fmla="*/ 116876 h 684743"/>
              <a:gd name="connsiteX34" fmla="*/ 215938 w 266772"/>
              <a:gd name="connsiteY34" fmla="*/ 116876 h 684743"/>
              <a:gd name="connsiteX35" fmla="*/ 221586 w 266772"/>
              <a:gd name="connsiteY35" fmla="*/ 117745 h 684743"/>
              <a:gd name="connsiteX36" fmla="*/ 227234 w 266772"/>
              <a:gd name="connsiteY36" fmla="*/ 119049 h 684743"/>
              <a:gd name="connsiteX37" fmla="*/ 232448 w 266772"/>
              <a:gd name="connsiteY37" fmla="*/ 121221 h 684743"/>
              <a:gd name="connsiteX38" fmla="*/ 237227 w 266772"/>
              <a:gd name="connsiteY38" fmla="*/ 123393 h 684743"/>
              <a:gd name="connsiteX39" fmla="*/ 242007 w 266772"/>
              <a:gd name="connsiteY39" fmla="*/ 126435 h 684743"/>
              <a:gd name="connsiteX40" fmla="*/ 246352 w 266772"/>
              <a:gd name="connsiteY40" fmla="*/ 129476 h 684743"/>
              <a:gd name="connsiteX41" fmla="*/ 250262 w 266772"/>
              <a:gd name="connsiteY41" fmla="*/ 133387 h 684743"/>
              <a:gd name="connsiteX42" fmla="*/ 254172 w 266772"/>
              <a:gd name="connsiteY42" fmla="*/ 137297 h 684743"/>
              <a:gd name="connsiteX43" fmla="*/ 257214 w 266772"/>
              <a:gd name="connsiteY43" fmla="*/ 141642 h 684743"/>
              <a:gd name="connsiteX44" fmla="*/ 260255 w 266772"/>
              <a:gd name="connsiteY44" fmla="*/ 146421 h 684743"/>
              <a:gd name="connsiteX45" fmla="*/ 262427 w 266772"/>
              <a:gd name="connsiteY45" fmla="*/ 151200 h 684743"/>
              <a:gd name="connsiteX46" fmla="*/ 264600 w 266772"/>
              <a:gd name="connsiteY46" fmla="*/ 156414 h 684743"/>
              <a:gd name="connsiteX47" fmla="*/ 265903 w 266772"/>
              <a:gd name="connsiteY47" fmla="*/ 162062 h 684743"/>
              <a:gd name="connsiteX48" fmla="*/ 266772 w 266772"/>
              <a:gd name="connsiteY48" fmla="*/ 167276 h 684743"/>
              <a:gd name="connsiteX49" fmla="*/ 266772 w 266772"/>
              <a:gd name="connsiteY49" fmla="*/ 173359 h 684743"/>
              <a:gd name="connsiteX50" fmla="*/ 266772 w 266772"/>
              <a:gd name="connsiteY50" fmla="*/ 371917 h 684743"/>
              <a:gd name="connsiteX51" fmla="*/ 266338 w 266772"/>
              <a:gd name="connsiteY51" fmla="*/ 376262 h 684743"/>
              <a:gd name="connsiteX52" fmla="*/ 265034 w 266772"/>
              <a:gd name="connsiteY52" fmla="*/ 380172 h 684743"/>
              <a:gd name="connsiteX53" fmla="*/ 263296 w 266772"/>
              <a:gd name="connsiteY53" fmla="*/ 384082 h 684743"/>
              <a:gd name="connsiteX54" fmla="*/ 260689 w 266772"/>
              <a:gd name="connsiteY54" fmla="*/ 387124 h 684743"/>
              <a:gd name="connsiteX55" fmla="*/ 257214 w 266772"/>
              <a:gd name="connsiteY55" fmla="*/ 389730 h 684743"/>
              <a:gd name="connsiteX56" fmla="*/ 253738 w 266772"/>
              <a:gd name="connsiteY56" fmla="*/ 391903 h 684743"/>
              <a:gd name="connsiteX57" fmla="*/ 249827 w 266772"/>
              <a:gd name="connsiteY57" fmla="*/ 393206 h 684743"/>
              <a:gd name="connsiteX58" fmla="*/ 245048 w 266772"/>
              <a:gd name="connsiteY58" fmla="*/ 393641 h 684743"/>
              <a:gd name="connsiteX59" fmla="*/ 240703 w 266772"/>
              <a:gd name="connsiteY59" fmla="*/ 393206 h 684743"/>
              <a:gd name="connsiteX60" fmla="*/ 236793 w 266772"/>
              <a:gd name="connsiteY60" fmla="*/ 391903 h 684743"/>
              <a:gd name="connsiteX61" fmla="*/ 233317 w 266772"/>
              <a:gd name="connsiteY61" fmla="*/ 389730 h 684743"/>
              <a:gd name="connsiteX62" fmla="*/ 229841 w 266772"/>
              <a:gd name="connsiteY62" fmla="*/ 387124 h 684743"/>
              <a:gd name="connsiteX63" fmla="*/ 227234 w 266772"/>
              <a:gd name="connsiteY63" fmla="*/ 384082 h 684743"/>
              <a:gd name="connsiteX64" fmla="*/ 225062 w 266772"/>
              <a:gd name="connsiteY64" fmla="*/ 380172 h 684743"/>
              <a:gd name="connsiteX65" fmla="*/ 224193 w 266772"/>
              <a:gd name="connsiteY65" fmla="*/ 376262 h 684743"/>
              <a:gd name="connsiteX66" fmla="*/ 223759 w 266772"/>
              <a:gd name="connsiteY66" fmla="*/ 371917 h 684743"/>
              <a:gd name="connsiteX67" fmla="*/ 223759 w 266772"/>
              <a:gd name="connsiteY67" fmla="*/ 205510 h 684743"/>
              <a:gd name="connsiteX68" fmla="*/ 202469 w 266772"/>
              <a:gd name="connsiteY68" fmla="*/ 205510 h 684743"/>
              <a:gd name="connsiteX69" fmla="*/ 202469 w 266772"/>
              <a:gd name="connsiteY69" fmla="*/ 657805 h 684743"/>
              <a:gd name="connsiteX70" fmla="*/ 202469 w 266772"/>
              <a:gd name="connsiteY70" fmla="*/ 660412 h 684743"/>
              <a:gd name="connsiteX71" fmla="*/ 202034 w 266772"/>
              <a:gd name="connsiteY71" fmla="*/ 663019 h 684743"/>
              <a:gd name="connsiteX72" fmla="*/ 201165 w 266772"/>
              <a:gd name="connsiteY72" fmla="*/ 665626 h 684743"/>
              <a:gd name="connsiteX73" fmla="*/ 200296 w 266772"/>
              <a:gd name="connsiteY73" fmla="*/ 668233 h 684743"/>
              <a:gd name="connsiteX74" fmla="*/ 197690 w 266772"/>
              <a:gd name="connsiteY74" fmla="*/ 673012 h 684743"/>
              <a:gd name="connsiteX75" fmla="*/ 194648 w 266772"/>
              <a:gd name="connsiteY75" fmla="*/ 676923 h 684743"/>
              <a:gd name="connsiteX76" fmla="*/ 190303 w 266772"/>
              <a:gd name="connsiteY76" fmla="*/ 680398 h 684743"/>
              <a:gd name="connsiteX77" fmla="*/ 185959 w 266772"/>
              <a:gd name="connsiteY77" fmla="*/ 683005 h 684743"/>
              <a:gd name="connsiteX78" fmla="*/ 183352 w 266772"/>
              <a:gd name="connsiteY78" fmla="*/ 683874 h 684743"/>
              <a:gd name="connsiteX79" fmla="*/ 180745 w 266772"/>
              <a:gd name="connsiteY79" fmla="*/ 684309 h 684743"/>
              <a:gd name="connsiteX80" fmla="*/ 178138 w 266772"/>
              <a:gd name="connsiteY80" fmla="*/ 684743 h 684743"/>
              <a:gd name="connsiteX81" fmla="*/ 175097 w 266772"/>
              <a:gd name="connsiteY81" fmla="*/ 684743 h 684743"/>
              <a:gd name="connsiteX82" fmla="*/ 172490 w 266772"/>
              <a:gd name="connsiteY82" fmla="*/ 684743 h 684743"/>
              <a:gd name="connsiteX83" fmla="*/ 169883 w 266772"/>
              <a:gd name="connsiteY83" fmla="*/ 684309 h 684743"/>
              <a:gd name="connsiteX84" fmla="*/ 167276 w 266772"/>
              <a:gd name="connsiteY84" fmla="*/ 683874 h 684743"/>
              <a:gd name="connsiteX85" fmla="*/ 164669 w 266772"/>
              <a:gd name="connsiteY85" fmla="*/ 683005 h 684743"/>
              <a:gd name="connsiteX86" fmla="*/ 159890 w 266772"/>
              <a:gd name="connsiteY86" fmla="*/ 680398 h 684743"/>
              <a:gd name="connsiteX87" fmla="*/ 155979 w 266772"/>
              <a:gd name="connsiteY87" fmla="*/ 676923 h 684743"/>
              <a:gd name="connsiteX88" fmla="*/ 152503 w 266772"/>
              <a:gd name="connsiteY88" fmla="*/ 673012 h 684743"/>
              <a:gd name="connsiteX89" fmla="*/ 149897 w 266772"/>
              <a:gd name="connsiteY89" fmla="*/ 668233 h 684743"/>
              <a:gd name="connsiteX90" fmla="*/ 149028 w 266772"/>
              <a:gd name="connsiteY90" fmla="*/ 665626 h 684743"/>
              <a:gd name="connsiteX91" fmla="*/ 148593 w 266772"/>
              <a:gd name="connsiteY91" fmla="*/ 663019 h 684743"/>
              <a:gd name="connsiteX92" fmla="*/ 148159 w 266772"/>
              <a:gd name="connsiteY92" fmla="*/ 660412 h 684743"/>
              <a:gd name="connsiteX93" fmla="*/ 148159 w 266772"/>
              <a:gd name="connsiteY93" fmla="*/ 657805 h 684743"/>
              <a:gd name="connsiteX94" fmla="*/ 148159 w 266772"/>
              <a:gd name="connsiteY94" fmla="*/ 393641 h 684743"/>
              <a:gd name="connsiteX95" fmla="*/ 124262 w 266772"/>
              <a:gd name="connsiteY95" fmla="*/ 393641 h 684743"/>
              <a:gd name="connsiteX96" fmla="*/ 124262 w 266772"/>
              <a:gd name="connsiteY96" fmla="*/ 657805 h 684743"/>
              <a:gd name="connsiteX97" fmla="*/ 124262 w 266772"/>
              <a:gd name="connsiteY97" fmla="*/ 660412 h 684743"/>
              <a:gd name="connsiteX98" fmla="*/ 123828 w 266772"/>
              <a:gd name="connsiteY98" fmla="*/ 663019 h 684743"/>
              <a:gd name="connsiteX99" fmla="*/ 122959 w 266772"/>
              <a:gd name="connsiteY99" fmla="*/ 665626 h 684743"/>
              <a:gd name="connsiteX100" fmla="*/ 122090 w 266772"/>
              <a:gd name="connsiteY100" fmla="*/ 668233 h 684743"/>
              <a:gd name="connsiteX101" fmla="*/ 119483 w 266772"/>
              <a:gd name="connsiteY101" fmla="*/ 673012 h 684743"/>
              <a:gd name="connsiteX102" fmla="*/ 116007 w 266772"/>
              <a:gd name="connsiteY102" fmla="*/ 676923 h 684743"/>
              <a:gd name="connsiteX103" fmla="*/ 112097 w 266772"/>
              <a:gd name="connsiteY103" fmla="*/ 680398 h 684743"/>
              <a:gd name="connsiteX104" fmla="*/ 107752 w 266772"/>
              <a:gd name="connsiteY104" fmla="*/ 683005 h 684743"/>
              <a:gd name="connsiteX105" fmla="*/ 105145 w 266772"/>
              <a:gd name="connsiteY105" fmla="*/ 683874 h 684743"/>
              <a:gd name="connsiteX106" fmla="*/ 102538 w 266772"/>
              <a:gd name="connsiteY106" fmla="*/ 684309 h 684743"/>
              <a:gd name="connsiteX107" fmla="*/ 99931 w 266772"/>
              <a:gd name="connsiteY107" fmla="*/ 684743 h 684743"/>
              <a:gd name="connsiteX108" fmla="*/ 96890 w 266772"/>
              <a:gd name="connsiteY108" fmla="*/ 684743 h 684743"/>
              <a:gd name="connsiteX109" fmla="*/ 91676 w 266772"/>
              <a:gd name="connsiteY109" fmla="*/ 684743 h 684743"/>
              <a:gd name="connsiteX110" fmla="*/ 89069 w 266772"/>
              <a:gd name="connsiteY110" fmla="*/ 684743 h 684743"/>
              <a:gd name="connsiteX111" fmla="*/ 86462 w 266772"/>
              <a:gd name="connsiteY111" fmla="*/ 684309 h 684743"/>
              <a:gd name="connsiteX112" fmla="*/ 83855 w 266772"/>
              <a:gd name="connsiteY112" fmla="*/ 683874 h 684743"/>
              <a:gd name="connsiteX113" fmla="*/ 81248 w 266772"/>
              <a:gd name="connsiteY113" fmla="*/ 683005 h 684743"/>
              <a:gd name="connsiteX114" fmla="*/ 76469 w 266772"/>
              <a:gd name="connsiteY114" fmla="*/ 680398 h 684743"/>
              <a:gd name="connsiteX115" fmla="*/ 72558 w 266772"/>
              <a:gd name="connsiteY115" fmla="*/ 676923 h 684743"/>
              <a:gd name="connsiteX116" fmla="*/ 69082 w 266772"/>
              <a:gd name="connsiteY116" fmla="*/ 673012 h 684743"/>
              <a:gd name="connsiteX117" fmla="*/ 66476 w 266772"/>
              <a:gd name="connsiteY117" fmla="*/ 668233 h 684743"/>
              <a:gd name="connsiteX118" fmla="*/ 65607 w 266772"/>
              <a:gd name="connsiteY118" fmla="*/ 665626 h 684743"/>
              <a:gd name="connsiteX119" fmla="*/ 65172 w 266772"/>
              <a:gd name="connsiteY119" fmla="*/ 663019 h 684743"/>
              <a:gd name="connsiteX120" fmla="*/ 64738 w 266772"/>
              <a:gd name="connsiteY120" fmla="*/ 660412 h 684743"/>
              <a:gd name="connsiteX121" fmla="*/ 64738 w 266772"/>
              <a:gd name="connsiteY121" fmla="*/ 657805 h 684743"/>
              <a:gd name="connsiteX122" fmla="*/ 64738 w 266772"/>
              <a:gd name="connsiteY122" fmla="*/ 205510 h 684743"/>
              <a:gd name="connsiteX123" fmla="*/ 43448 w 266772"/>
              <a:gd name="connsiteY123" fmla="*/ 205510 h 684743"/>
              <a:gd name="connsiteX124" fmla="*/ 43448 w 266772"/>
              <a:gd name="connsiteY124" fmla="*/ 371917 h 684743"/>
              <a:gd name="connsiteX125" fmla="*/ 43013 w 266772"/>
              <a:gd name="connsiteY125" fmla="*/ 376262 h 684743"/>
              <a:gd name="connsiteX126" fmla="*/ 41710 w 266772"/>
              <a:gd name="connsiteY126" fmla="*/ 380606 h 684743"/>
              <a:gd name="connsiteX127" fmla="*/ 39538 w 266772"/>
              <a:gd name="connsiteY127" fmla="*/ 384082 h 684743"/>
              <a:gd name="connsiteX128" fmla="*/ 36931 w 266772"/>
              <a:gd name="connsiteY128" fmla="*/ 387558 h 684743"/>
              <a:gd name="connsiteX129" fmla="*/ 33455 w 266772"/>
              <a:gd name="connsiteY129" fmla="*/ 390165 h 684743"/>
              <a:gd name="connsiteX130" fmla="*/ 29979 w 266772"/>
              <a:gd name="connsiteY130" fmla="*/ 391903 h 684743"/>
              <a:gd name="connsiteX131" fmla="*/ 25634 w 266772"/>
              <a:gd name="connsiteY131" fmla="*/ 393206 h 684743"/>
              <a:gd name="connsiteX132" fmla="*/ 21289 w 266772"/>
              <a:gd name="connsiteY132" fmla="*/ 393641 h 684743"/>
              <a:gd name="connsiteX133" fmla="*/ 16945 w 266772"/>
              <a:gd name="connsiteY133" fmla="*/ 393206 h 684743"/>
              <a:gd name="connsiteX134" fmla="*/ 13034 w 266772"/>
              <a:gd name="connsiteY134" fmla="*/ 391468 h 684743"/>
              <a:gd name="connsiteX135" fmla="*/ 9558 w 266772"/>
              <a:gd name="connsiteY135" fmla="*/ 389730 h 684743"/>
              <a:gd name="connsiteX136" fmla="*/ 6082 w 266772"/>
              <a:gd name="connsiteY136" fmla="*/ 386689 h 684743"/>
              <a:gd name="connsiteX137" fmla="*/ 3476 w 266772"/>
              <a:gd name="connsiteY137" fmla="*/ 383648 h 684743"/>
              <a:gd name="connsiteX138" fmla="*/ 1738 w 266772"/>
              <a:gd name="connsiteY138" fmla="*/ 379737 h 684743"/>
              <a:gd name="connsiteX139" fmla="*/ 434 w 266772"/>
              <a:gd name="connsiteY139" fmla="*/ 375393 h 684743"/>
              <a:gd name="connsiteX140" fmla="*/ 0 w 266772"/>
              <a:gd name="connsiteY140" fmla="*/ 371048 h 684743"/>
              <a:gd name="connsiteX141" fmla="*/ 0 w 266772"/>
              <a:gd name="connsiteY141" fmla="*/ 173359 h 684743"/>
              <a:gd name="connsiteX142" fmla="*/ 434 w 266772"/>
              <a:gd name="connsiteY142" fmla="*/ 167276 h 684743"/>
              <a:gd name="connsiteX143" fmla="*/ 1303 w 266772"/>
              <a:gd name="connsiteY143" fmla="*/ 162062 h 684743"/>
              <a:gd name="connsiteX144" fmla="*/ 2607 w 266772"/>
              <a:gd name="connsiteY144" fmla="*/ 156414 h 684743"/>
              <a:gd name="connsiteX145" fmla="*/ 4345 w 266772"/>
              <a:gd name="connsiteY145" fmla="*/ 151200 h 684743"/>
              <a:gd name="connsiteX146" fmla="*/ 6951 w 266772"/>
              <a:gd name="connsiteY146" fmla="*/ 146421 h 684743"/>
              <a:gd name="connsiteX147" fmla="*/ 9558 w 266772"/>
              <a:gd name="connsiteY147" fmla="*/ 141642 h 684743"/>
              <a:gd name="connsiteX148" fmla="*/ 13034 w 266772"/>
              <a:gd name="connsiteY148" fmla="*/ 137297 h 684743"/>
              <a:gd name="connsiteX149" fmla="*/ 16510 w 266772"/>
              <a:gd name="connsiteY149" fmla="*/ 133387 h 684743"/>
              <a:gd name="connsiteX150" fmla="*/ 20855 w 266772"/>
              <a:gd name="connsiteY150" fmla="*/ 129476 h 684743"/>
              <a:gd name="connsiteX151" fmla="*/ 25200 w 266772"/>
              <a:gd name="connsiteY151" fmla="*/ 126435 h 684743"/>
              <a:gd name="connsiteX152" fmla="*/ 29545 w 266772"/>
              <a:gd name="connsiteY152" fmla="*/ 123393 h 684743"/>
              <a:gd name="connsiteX153" fmla="*/ 34758 w 266772"/>
              <a:gd name="connsiteY153" fmla="*/ 121221 h 684743"/>
              <a:gd name="connsiteX154" fmla="*/ 39972 w 266772"/>
              <a:gd name="connsiteY154" fmla="*/ 119049 h 684743"/>
              <a:gd name="connsiteX155" fmla="*/ 45186 w 266772"/>
              <a:gd name="connsiteY155" fmla="*/ 117745 h 684743"/>
              <a:gd name="connsiteX156" fmla="*/ 133759 w 266772"/>
              <a:gd name="connsiteY156" fmla="*/ 0 h 684743"/>
              <a:gd name="connsiteX157" fmla="*/ 185959 w 266772"/>
              <a:gd name="connsiteY157" fmla="*/ 52200 h 684743"/>
              <a:gd name="connsiteX158" fmla="*/ 133759 w 266772"/>
              <a:gd name="connsiteY158" fmla="*/ 104400 h 684743"/>
              <a:gd name="connsiteX159" fmla="*/ 81559 w 266772"/>
              <a:gd name="connsiteY159" fmla="*/ 52200 h 684743"/>
              <a:gd name="connsiteX160" fmla="*/ 133759 w 266772"/>
              <a:gd name="connsiteY160" fmla="*/ 0 h 684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266772" h="684743">
                <a:moveTo>
                  <a:pt x="50834" y="116876"/>
                </a:moveTo>
                <a:lnTo>
                  <a:pt x="56482" y="116876"/>
                </a:lnTo>
                <a:lnTo>
                  <a:pt x="96021" y="116876"/>
                </a:lnTo>
                <a:lnTo>
                  <a:pt x="97324" y="130780"/>
                </a:lnTo>
                <a:lnTo>
                  <a:pt x="98628" y="140338"/>
                </a:lnTo>
                <a:lnTo>
                  <a:pt x="100366" y="151200"/>
                </a:lnTo>
                <a:lnTo>
                  <a:pt x="102538" y="163366"/>
                </a:lnTo>
                <a:lnTo>
                  <a:pt x="106014" y="175966"/>
                </a:lnTo>
                <a:lnTo>
                  <a:pt x="109924" y="189435"/>
                </a:lnTo>
                <a:lnTo>
                  <a:pt x="114704" y="203338"/>
                </a:lnTo>
                <a:lnTo>
                  <a:pt x="116441" y="194214"/>
                </a:lnTo>
                <a:lnTo>
                  <a:pt x="119048" y="185524"/>
                </a:lnTo>
                <a:lnTo>
                  <a:pt x="121221" y="177269"/>
                </a:lnTo>
                <a:lnTo>
                  <a:pt x="123828" y="169883"/>
                </a:lnTo>
                <a:lnTo>
                  <a:pt x="128172" y="158586"/>
                </a:lnTo>
                <a:lnTo>
                  <a:pt x="130345" y="154242"/>
                </a:lnTo>
                <a:lnTo>
                  <a:pt x="120786" y="144683"/>
                </a:lnTo>
                <a:lnTo>
                  <a:pt x="133386" y="131649"/>
                </a:lnTo>
                <a:lnTo>
                  <a:pt x="146421" y="144683"/>
                </a:lnTo>
                <a:lnTo>
                  <a:pt x="136862" y="154242"/>
                </a:lnTo>
                <a:lnTo>
                  <a:pt x="138600" y="158586"/>
                </a:lnTo>
                <a:lnTo>
                  <a:pt x="142945" y="169883"/>
                </a:lnTo>
                <a:lnTo>
                  <a:pt x="145552" y="177269"/>
                </a:lnTo>
                <a:lnTo>
                  <a:pt x="148159" y="185524"/>
                </a:lnTo>
                <a:lnTo>
                  <a:pt x="150331" y="194214"/>
                </a:lnTo>
                <a:lnTo>
                  <a:pt x="152069" y="203338"/>
                </a:lnTo>
                <a:lnTo>
                  <a:pt x="157283" y="189435"/>
                </a:lnTo>
                <a:lnTo>
                  <a:pt x="161193" y="175966"/>
                </a:lnTo>
                <a:lnTo>
                  <a:pt x="164234" y="163366"/>
                </a:lnTo>
                <a:lnTo>
                  <a:pt x="166841" y="151200"/>
                </a:lnTo>
                <a:lnTo>
                  <a:pt x="168579" y="140338"/>
                </a:lnTo>
                <a:lnTo>
                  <a:pt x="169883" y="130780"/>
                </a:lnTo>
                <a:lnTo>
                  <a:pt x="171186" y="116876"/>
                </a:lnTo>
                <a:lnTo>
                  <a:pt x="210290" y="116876"/>
                </a:lnTo>
                <a:lnTo>
                  <a:pt x="215938" y="116876"/>
                </a:lnTo>
                <a:lnTo>
                  <a:pt x="221586" y="117745"/>
                </a:lnTo>
                <a:lnTo>
                  <a:pt x="227234" y="119049"/>
                </a:lnTo>
                <a:lnTo>
                  <a:pt x="232448" y="121221"/>
                </a:lnTo>
                <a:lnTo>
                  <a:pt x="237227" y="123393"/>
                </a:lnTo>
                <a:lnTo>
                  <a:pt x="242007" y="126435"/>
                </a:lnTo>
                <a:lnTo>
                  <a:pt x="246352" y="129476"/>
                </a:lnTo>
                <a:lnTo>
                  <a:pt x="250262" y="133387"/>
                </a:lnTo>
                <a:lnTo>
                  <a:pt x="254172" y="137297"/>
                </a:lnTo>
                <a:lnTo>
                  <a:pt x="257214" y="141642"/>
                </a:lnTo>
                <a:lnTo>
                  <a:pt x="260255" y="146421"/>
                </a:lnTo>
                <a:lnTo>
                  <a:pt x="262427" y="151200"/>
                </a:lnTo>
                <a:lnTo>
                  <a:pt x="264600" y="156414"/>
                </a:lnTo>
                <a:lnTo>
                  <a:pt x="265903" y="162062"/>
                </a:lnTo>
                <a:lnTo>
                  <a:pt x="266772" y="167276"/>
                </a:lnTo>
                <a:lnTo>
                  <a:pt x="266772" y="173359"/>
                </a:lnTo>
                <a:lnTo>
                  <a:pt x="266772" y="371917"/>
                </a:lnTo>
                <a:lnTo>
                  <a:pt x="266338" y="376262"/>
                </a:lnTo>
                <a:lnTo>
                  <a:pt x="265034" y="380172"/>
                </a:lnTo>
                <a:lnTo>
                  <a:pt x="263296" y="384082"/>
                </a:lnTo>
                <a:lnTo>
                  <a:pt x="260689" y="387124"/>
                </a:lnTo>
                <a:lnTo>
                  <a:pt x="257214" y="389730"/>
                </a:lnTo>
                <a:lnTo>
                  <a:pt x="253738" y="391903"/>
                </a:lnTo>
                <a:lnTo>
                  <a:pt x="249827" y="393206"/>
                </a:lnTo>
                <a:lnTo>
                  <a:pt x="245048" y="393641"/>
                </a:lnTo>
                <a:lnTo>
                  <a:pt x="240703" y="393206"/>
                </a:lnTo>
                <a:lnTo>
                  <a:pt x="236793" y="391903"/>
                </a:lnTo>
                <a:lnTo>
                  <a:pt x="233317" y="389730"/>
                </a:lnTo>
                <a:lnTo>
                  <a:pt x="229841" y="387124"/>
                </a:lnTo>
                <a:lnTo>
                  <a:pt x="227234" y="384082"/>
                </a:lnTo>
                <a:lnTo>
                  <a:pt x="225062" y="380172"/>
                </a:lnTo>
                <a:lnTo>
                  <a:pt x="224193" y="376262"/>
                </a:lnTo>
                <a:lnTo>
                  <a:pt x="223759" y="371917"/>
                </a:lnTo>
                <a:lnTo>
                  <a:pt x="223759" y="205510"/>
                </a:lnTo>
                <a:lnTo>
                  <a:pt x="202469" y="205510"/>
                </a:lnTo>
                <a:lnTo>
                  <a:pt x="202469" y="657805"/>
                </a:lnTo>
                <a:lnTo>
                  <a:pt x="202469" y="660412"/>
                </a:lnTo>
                <a:lnTo>
                  <a:pt x="202034" y="663019"/>
                </a:lnTo>
                <a:lnTo>
                  <a:pt x="201165" y="665626"/>
                </a:lnTo>
                <a:lnTo>
                  <a:pt x="200296" y="668233"/>
                </a:lnTo>
                <a:lnTo>
                  <a:pt x="197690" y="673012"/>
                </a:lnTo>
                <a:lnTo>
                  <a:pt x="194648" y="676923"/>
                </a:lnTo>
                <a:lnTo>
                  <a:pt x="190303" y="680398"/>
                </a:lnTo>
                <a:lnTo>
                  <a:pt x="185959" y="683005"/>
                </a:lnTo>
                <a:lnTo>
                  <a:pt x="183352" y="683874"/>
                </a:lnTo>
                <a:lnTo>
                  <a:pt x="180745" y="684309"/>
                </a:lnTo>
                <a:lnTo>
                  <a:pt x="178138" y="684743"/>
                </a:lnTo>
                <a:lnTo>
                  <a:pt x="175097" y="684743"/>
                </a:lnTo>
                <a:lnTo>
                  <a:pt x="172490" y="684743"/>
                </a:lnTo>
                <a:lnTo>
                  <a:pt x="169883" y="684309"/>
                </a:lnTo>
                <a:lnTo>
                  <a:pt x="167276" y="683874"/>
                </a:lnTo>
                <a:lnTo>
                  <a:pt x="164669" y="683005"/>
                </a:lnTo>
                <a:lnTo>
                  <a:pt x="159890" y="680398"/>
                </a:lnTo>
                <a:lnTo>
                  <a:pt x="155979" y="676923"/>
                </a:lnTo>
                <a:lnTo>
                  <a:pt x="152503" y="673012"/>
                </a:lnTo>
                <a:lnTo>
                  <a:pt x="149897" y="668233"/>
                </a:lnTo>
                <a:lnTo>
                  <a:pt x="149028" y="665626"/>
                </a:lnTo>
                <a:lnTo>
                  <a:pt x="148593" y="663019"/>
                </a:lnTo>
                <a:lnTo>
                  <a:pt x="148159" y="660412"/>
                </a:lnTo>
                <a:lnTo>
                  <a:pt x="148159" y="657805"/>
                </a:lnTo>
                <a:lnTo>
                  <a:pt x="148159" y="393641"/>
                </a:lnTo>
                <a:lnTo>
                  <a:pt x="124262" y="393641"/>
                </a:lnTo>
                <a:lnTo>
                  <a:pt x="124262" y="657805"/>
                </a:lnTo>
                <a:lnTo>
                  <a:pt x="124262" y="660412"/>
                </a:lnTo>
                <a:lnTo>
                  <a:pt x="123828" y="663019"/>
                </a:lnTo>
                <a:lnTo>
                  <a:pt x="122959" y="665626"/>
                </a:lnTo>
                <a:lnTo>
                  <a:pt x="122090" y="668233"/>
                </a:lnTo>
                <a:lnTo>
                  <a:pt x="119483" y="673012"/>
                </a:lnTo>
                <a:lnTo>
                  <a:pt x="116007" y="676923"/>
                </a:lnTo>
                <a:lnTo>
                  <a:pt x="112097" y="680398"/>
                </a:lnTo>
                <a:lnTo>
                  <a:pt x="107752" y="683005"/>
                </a:lnTo>
                <a:lnTo>
                  <a:pt x="105145" y="683874"/>
                </a:lnTo>
                <a:lnTo>
                  <a:pt x="102538" y="684309"/>
                </a:lnTo>
                <a:lnTo>
                  <a:pt x="99931" y="684743"/>
                </a:lnTo>
                <a:lnTo>
                  <a:pt x="96890" y="684743"/>
                </a:lnTo>
                <a:lnTo>
                  <a:pt x="91676" y="684743"/>
                </a:lnTo>
                <a:lnTo>
                  <a:pt x="89069" y="684743"/>
                </a:lnTo>
                <a:lnTo>
                  <a:pt x="86462" y="684309"/>
                </a:lnTo>
                <a:lnTo>
                  <a:pt x="83855" y="683874"/>
                </a:lnTo>
                <a:lnTo>
                  <a:pt x="81248" y="683005"/>
                </a:lnTo>
                <a:lnTo>
                  <a:pt x="76469" y="680398"/>
                </a:lnTo>
                <a:lnTo>
                  <a:pt x="72558" y="676923"/>
                </a:lnTo>
                <a:lnTo>
                  <a:pt x="69082" y="673012"/>
                </a:lnTo>
                <a:lnTo>
                  <a:pt x="66476" y="668233"/>
                </a:lnTo>
                <a:lnTo>
                  <a:pt x="65607" y="665626"/>
                </a:lnTo>
                <a:lnTo>
                  <a:pt x="65172" y="663019"/>
                </a:lnTo>
                <a:lnTo>
                  <a:pt x="64738" y="660412"/>
                </a:lnTo>
                <a:lnTo>
                  <a:pt x="64738" y="657805"/>
                </a:lnTo>
                <a:lnTo>
                  <a:pt x="64738" y="205510"/>
                </a:lnTo>
                <a:lnTo>
                  <a:pt x="43448" y="205510"/>
                </a:lnTo>
                <a:lnTo>
                  <a:pt x="43448" y="371917"/>
                </a:lnTo>
                <a:lnTo>
                  <a:pt x="43013" y="376262"/>
                </a:lnTo>
                <a:lnTo>
                  <a:pt x="41710" y="380606"/>
                </a:lnTo>
                <a:lnTo>
                  <a:pt x="39538" y="384082"/>
                </a:lnTo>
                <a:lnTo>
                  <a:pt x="36931" y="387558"/>
                </a:lnTo>
                <a:lnTo>
                  <a:pt x="33455" y="390165"/>
                </a:lnTo>
                <a:lnTo>
                  <a:pt x="29979" y="391903"/>
                </a:lnTo>
                <a:lnTo>
                  <a:pt x="25634" y="393206"/>
                </a:lnTo>
                <a:lnTo>
                  <a:pt x="21289" y="393641"/>
                </a:lnTo>
                <a:lnTo>
                  <a:pt x="16945" y="393206"/>
                </a:lnTo>
                <a:lnTo>
                  <a:pt x="13034" y="391468"/>
                </a:lnTo>
                <a:lnTo>
                  <a:pt x="9558" y="389730"/>
                </a:lnTo>
                <a:lnTo>
                  <a:pt x="6082" y="386689"/>
                </a:lnTo>
                <a:lnTo>
                  <a:pt x="3476" y="383648"/>
                </a:lnTo>
                <a:lnTo>
                  <a:pt x="1738" y="379737"/>
                </a:lnTo>
                <a:lnTo>
                  <a:pt x="434" y="375393"/>
                </a:lnTo>
                <a:lnTo>
                  <a:pt x="0" y="371048"/>
                </a:lnTo>
                <a:lnTo>
                  <a:pt x="0" y="173359"/>
                </a:lnTo>
                <a:lnTo>
                  <a:pt x="434" y="167276"/>
                </a:lnTo>
                <a:lnTo>
                  <a:pt x="1303" y="162062"/>
                </a:lnTo>
                <a:lnTo>
                  <a:pt x="2607" y="156414"/>
                </a:lnTo>
                <a:lnTo>
                  <a:pt x="4345" y="151200"/>
                </a:lnTo>
                <a:lnTo>
                  <a:pt x="6951" y="146421"/>
                </a:lnTo>
                <a:lnTo>
                  <a:pt x="9558" y="141642"/>
                </a:lnTo>
                <a:lnTo>
                  <a:pt x="13034" y="137297"/>
                </a:lnTo>
                <a:lnTo>
                  <a:pt x="16510" y="133387"/>
                </a:lnTo>
                <a:lnTo>
                  <a:pt x="20855" y="129476"/>
                </a:lnTo>
                <a:lnTo>
                  <a:pt x="25200" y="126435"/>
                </a:lnTo>
                <a:lnTo>
                  <a:pt x="29545" y="123393"/>
                </a:lnTo>
                <a:lnTo>
                  <a:pt x="34758" y="121221"/>
                </a:lnTo>
                <a:lnTo>
                  <a:pt x="39972" y="119049"/>
                </a:lnTo>
                <a:lnTo>
                  <a:pt x="45186" y="117745"/>
                </a:lnTo>
                <a:close/>
                <a:moveTo>
                  <a:pt x="133759" y="0"/>
                </a:moveTo>
                <a:cubicBezTo>
                  <a:pt x="162588" y="0"/>
                  <a:pt x="185959" y="23371"/>
                  <a:pt x="185959" y="52200"/>
                </a:cubicBezTo>
                <a:cubicBezTo>
                  <a:pt x="185959" y="81029"/>
                  <a:pt x="162588" y="104400"/>
                  <a:pt x="133759" y="104400"/>
                </a:cubicBezTo>
                <a:cubicBezTo>
                  <a:pt x="104930" y="104400"/>
                  <a:pt x="81559" y="81029"/>
                  <a:pt x="81559" y="52200"/>
                </a:cubicBezTo>
                <a:cubicBezTo>
                  <a:pt x="81559" y="23371"/>
                  <a:pt x="104930" y="0"/>
                  <a:pt x="133759" y="0"/>
                </a:cubicBezTo>
                <a:close/>
              </a:path>
            </a:pathLst>
          </a:custGeom>
          <a:solidFill>
            <a:srgbClr val="DE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15" name="任意多边形 14"/>
          <p:cNvSpPr/>
          <p:nvPr/>
        </p:nvSpPr>
        <p:spPr>
          <a:xfrm>
            <a:off x="1350912" y="3785272"/>
            <a:ext cx="366039" cy="939539"/>
          </a:xfrm>
          <a:custGeom>
            <a:avLst/>
            <a:gdLst>
              <a:gd name="connsiteX0" fmla="*/ 50834 w 266772"/>
              <a:gd name="connsiteY0" fmla="*/ 116876 h 684743"/>
              <a:gd name="connsiteX1" fmla="*/ 56482 w 266772"/>
              <a:gd name="connsiteY1" fmla="*/ 116876 h 684743"/>
              <a:gd name="connsiteX2" fmla="*/ 96021 w 266772"/>
              <a:gd name="connsiteY2" fmla="*/ 116876 h 684743"/>
              <a:gd name="connsiteX3" fmla="*/ 97324 w 266772"/>
              <a:gd name="connsiteY3" fmla="*/ 130780 h 684743"/>
              <a:gd name="connsiteX4" fmla="*/ 98628 w 266772"/>
              <a:gd name="connsiteY4" fmla="*/ 140338 h 684743"/>
              <a:gd name="connsiteX5" fmla="*/ 100366 w 266772"/>
              <a:gd name="connsiteY5" fmla="*/ 151200 h 684743"/>
              <a:gd name="connsiteX6" fmla="*/ 102538 w 266772"/>
              <a:gd name="connsiteY6" fmla="*/ 163366 h 684743"/>
              <a:gd name="connsiteX7" fmla="*/ 106014 w 266772"/>
              <a:gd name="connsiteY7" fmla="*/ 175966 h 684743"/>
              <a:gd name="connsiteX8" fmla="*/ 109924 w 266772"/>
              <a:gd name="connsiteY8" fmla="*/ 189435 h 684743"/>
              <a:gd name="connsiteX9" fmla="*/ 114704 w 266772"/>
              <a:gd name="connsiteY9" fmla="*/ 203338 h 684743"/>
              <a:gd name="connsiteX10" fmla="*/ 116441 w 266772"/>
              <a:gd name="connsiteY10" fmla="*/ 194214 h 684743"/>
              <a:gd name="connsiteX11" fmla="*/ 119048 w 266772"/>
              <a:gd name="connsiteY11" fmla="*/ 185524 h 684743"/>
              <a:gd name="connsiteX12" fmla="*/ 121221 w 266772"/>
              <a:gd name="connsiteY12" fmla="*/ 177269 h 684743"/>
              <a:gd name="connsiteX13" fmla="*/ 123828 w 266772"/>
              <a:gd name="connsiteY13" fmla="*/ 169883 h 684743"/>
              <a:gd name="connsiteX14" fmla="*/ 128172 w 266772"/>
              <a:gd name="connsiteY14" fmla="*/ 158586 h 684743"/>
              <a:gd name="connsiteX15" fmla="*/ 130345 w 266772"/>
              <a:gd name="connsiteY15" fmla="*/ 154242 h 684743"/>
              <a:gd name="connsiteX16" fmla="*/ 120786 w 266772"/>
              <a:gd name="connsiteY16" fmla="*/ 144683 h 684743"/>
              <a:gd name="connsiteX17" fmla="*/ 133386 w 266772"/>
              <a:gd name="connsiteY17" fmla="*/ 131649 h 684743"/>
              <a:gd name="connsiteX18" fmla="*/ 146421 w 266772"/>
              <a:gd name="connsiteY18" fmla="*/ 144683 h 684743"/>
              <a:gd name="connsiteX19" fmla="*/ 136862 w 266772"/>
              <a:gd name="connsiteY19" fmla="*/ 154242 h 684743"/>
              <a:gd name="connsiteX20" fmla="*/ 138600 w 266772"/>
              <a:gd name="connsiteY20" fmla="*/ 158586 h 684743"/>
              <a:gd name="connsiteX21" fmla="*/ 142945 w 266772"/>
              <a:gd name="connsiteY21" fmla="*/ 169883 h 684743"/>
              <a:gd name="connsiteX22" fmla="*/ 145552 w 266772"/>
              <a:gd name="connsiteY22" fmla="*/ 177269 h 684743"/>
              <a:gd name="connsiteX23" fmla="*/ 148159 w 266772"/>
              <a:gd name="connsiteY23" fmla="*/ 185524 h 684743"/>
              <a:gd name="connsiteX24" fmla="*/ 150331 w 266772"/>
              <a:gd name="connsiteY24" fmla="*/ 194214 h 684743"/>
              <a:gd name="connsiteX25" fmla="*/ 152069 w 266772"/>
              <a:gd name="connsiteY25" fmla="*/ 203338 h 684743"/>
              <a:gd name="connsiteX26" fmla="*/ 157283 w 266772"/>
              <a:gd name="connsiteY26" fmla="*/ 189435 h 684743"/>
              <a:gd name="connsiteX27" fmla="*/ 161193 w 266772"/>
              <a:gd name="connsiteY27" fmla="*/ 175966 h 684743"/>
              <a:gd name="connsiteX28" fmla="*/ 164234 w 266772"/>
              <a:gd name="connsiteY28" fmla="*/ 163366 h 684743"/>
              <a:gd name="connsiteX29" fmla="*/ 166841 w 266772"/>
              <a:gd name="connsiteY29" fmla="*/ 151200 h 684743"/>
              <a:gd name="connsiteX30" fmla="*/ 168579 w 266772"/>
              <a:gd name="connsiteY30" fmla="*/ 140338 h 684743"/>
              <a:gd name="connsiteX31" fmla="*/ 169883 w 266772"/>
              <a:gd name="connsiteY31" fmla="*/ 130780 h 684743"/>
              <a:gd name="connsiteX32" fmla="*/ 171186 w 266772"/>
              <a:gd name="connsiteY32" fmla="*/ 116876 h 684743"/>
              <a:gd name="connsiteX33" fmla="*/ 210290 w 266772"/>
              <a:gd name="connsiteY33" fmla="*/ 116876 h 684743"/>
              <a:gd name="connsiteX34" fmla="*/ 215938 w 266772"/>
              <a:gd name="connsiteY34" fmla="*/ 116876 h 684743"/>
              <a:gd name="connsiteX35" fmla="*/ 221586 w 266772"/>
              <a:gd name="connsiteY35" fmla="*/ 117745 h 684743"/>
              <a:gd name="connsiteX36" fmla="*/ 227234 w 266772"/>
              <a:gd name="connsiteY36" fmla="*/ 119049 h 684743"/>
              <a:gd name="connsiteX37" fmla="*/ 232448 w 266772"/>
              <a:gd name="connsiteY37" fmla="*/ 121221 h 684743"/>
              <a:gd name="connsiteX38" fmla="*/ 237227 w 266772"/>
              <a:gd name="connsiteY38" fmla="*/ 123393 h 684743"/>
              <a:gd name="connsiteX39" fmla="*/ 242007 w 266772"/>
              <a:gd name="connsiteY39" fmla="*/ 126435 h 684743"/>
              <a:gd name="connsiteX40" fmla="*/ 246352 w 266772"/>
              <a:gd name="connsiteY40" fmla="*/ 129476 h 684743"/>
              <a:gd name="connsiteX41" fmla="*/ 250262 w 266772"/>
              <a:gd name="connsiteY41" fmla="*/ 133387 h 684743"/>
              <a:gd name="connsiteX42" fmla="*/ 254172 w 266772"/>
              <a:gd name="connsiteY42" fmla="*/ 137297 h 684743"/>
              <a:gd name="connsiteX43" fmla="*/ 257214 w 266772"/>
              <a:gd name="connsiteY43" fmla="*/ 141642 h 684743"/>
              <a:gd name="connsiteX44" fmla="*/ 260255 w 266772"/>
              <a:gd name="connsiteY44" fmla="*/ 146421 h 684743"/>
              <a:gd name="connsiteX45" fmla="*/ 262427 w 266772"/>
              <a:gd name="connsiteY45" fmla="*/ 151200 h 684743"/>
              <a:gd name="connsiteX46" fmla="*/ 264600 w 266772"/>
              <a:gd name="connsiteY46" fmla="*/ 156414 h 684743"/>
              <a:gd name="connsiteX47" fmla="*/ 265903 w 266772"/>
              <a:gd name="connsiteY47" fmla="*/ 162062 h 684743"/>
              <a:gd name="connsiteX48" fmla="*/ 266772 w 266772"/>
              <a:gd name="connsiteY48" fmla="*/ 167276 h 684743"/>
              <a:gd name="connsiteX49" fmla="*/ 266772 w 266772"/>
              <a:gd name="connsiteY49" fmla="*/ 173359 h 684743"/>
              <a:gd name="connsiteX50" fmla="*/ 266772 w 266772"/>
              <a:gd name="connsiteY50" fmla="*/ 371917 h 684743"/>
              <a:gd name="connsiteX51" fmla="*/ 266338 w 266772"/>
              <a:gd name="connsiteY51" fmla="*/ 376262 h 684743"/>
              <a:gd name="connsiteX52" fmla="*/ 265034 w 266772"/>
              <a:gd name="connsiteY52" fmla="*/ 380172 h 684743"/>
              <a:gd name="connsiteX53" fmla="*/ 263296 w 266772"/>
              <a:gd name="connsiteY53" fmla="*/ 384082 h 684743"/>
              <a:gd name="connsiteX54" fmla="*/ 260689 w 266772"/>
              <a:gd name="connsiteY54" fmla="*/ 387124 h 684743"/>
              <a:gd name="connsiteX55" fmla="*/ 257214 w 266772"/>
              <a:gd name="connsiteY55" fmla="*/ 389730 h 684743"/>
              <a:gd name="connsiteX56" fmla="*/ 253738 w 266772"/>
              <a:gd name="connsiteY56" fmla="*/ 391903 h 684743"/>
              <a:gd name="connsiteX57" fmla="*/ 249827 w 266772"/>
              <a:gd name="connsiteY57" fmla="*/ 393206 h 684743"/>
              <a:gd name="connsiteX58" fmla="*/ 245048 w 266772"/>
              <a:gd name="connsiteY58" fmla="*/ 393641 h 684743"/>
              <a:gd name="connsiteX59" fmla="*/ 240703 w 266772"/>
              <a:gd name="connsiteY59" fmla="*/ 393206 h 684743"/>
              <a:gd name="connsiteX60" fmla="*/ 236793 w 266772"/>
              <a:gd name="connsiteY60" fmla="*/ 391903 h 684743"/>
              <a:gd name="connsiteX61" fmla="*/ 233317 w 266772"/>
              <a:gd name="connsiteY61" fmla="*/ 389730 h 684743"/>
              <a:gd name="connsiteX62" fmla="*/ 229841 w 266772"/>
              <a:gd name="connsiteY62" fmla="*/ 387124 h 684743"/>
              <a:gd name="connsiteX63" fmla="*/ 227234 w 266772"/>
              <a:gd name="connsiteY63" fmla="*/ 384082 h 684743"/>
              <a:gd name="connsiteX64" fmla="*/ 225062 w 266772"/>
              <a:gd name="connsiteY64" fmla="*/ 380172 h 684743"/>
              <a:gd name="connsiteX65" fmla="*/ 224193 w 266772"/>
              <a:gd name="connsiteY65" fmla="*/ 376262 h 684743"/>
              <a:gd name="connsiteX66" fmla="*/ 223759 w 266772"/>
              <a:gd name="connsiteY66" fmla="*/ 371917 h 684743"/>
              <a:gd name="connsiteX67" fmla="*/ 223759 w 266772"/>
              <a:gd name="connsiteY67" fmla="*/ 205510 h 684743"/>
              <a:gd name="connsiteX68" fmla="*/ 202469 w 266772"/>
              <a:gd name="connsiteY68" fmla="*/ 205510 h 684743"/>
              <a:gd name="connsiteX69" fmla="*/ 202469 w 266772"/>
              <a:gd name="connsiteY69" fmla="*/ 657805 h 684743"/>
              <a:gd name="connsiteX70" fmla="*/ 202469 w 266772"/>
              <a:gd name="connsiteY70" fmla="*/ 660412 h 684743"/>
              <a:gd name="connsiteX71" fmla="*/ 202034 w 266772"/>
              <a:gd name="connsiteY71" fmla="*/ 663019 h 684743"/>
              <a:gd name="connsiteX72" fmla="*/ 201165 w 266772"/>
              <a:gd name="connsiteY72" fmla="*/ 665626 h 684743"/>
              <a:gd name="connsiteX73" fmla="*/ 200296 w 266772"/>
              <a:gd name="connsiteY73" fmla="*/ 668233 h 684743"/>
              <a:gd name="connsiteX74" fmla="*/ 197690 w 266772"/>
              <a:gd name="connsiteY74" fmla="*/ 673012 h 684743"/>
              <a:gd name="connsiteX75" fmla="*/ 194648 w 266772"/>
              <a:gd name="connsiteY75" fmla="*/ 676923 h 684743"/>
              <a:gd name="connsiteX76" fmla="*/ 190303 w 266772"/>
              <a:gd name="connsiteY76" fmla="*/ 680398 h 684743"/>
              <a:gd name="connsiteX77" fmla="*/ 185959 w 266772"/>
              <a:gd name="connsiteY77" fmla="*/ 683005 h 684743"/>
              <a:gd name="connsiteX78" fmla="*/ 183352 w 266772"/>
              <a:gd name="connsiteY78" fmla="*/ 683874 h 684743"/>
              <a:gd name="connsiteX79" fmla="*/ 180745 w 266772"/>
              <a:gd name="connsiteY79" fmla="*/ 684309 h 684743"/>
              <a:gd name="connsiteX80" fmla="*/ 178138 w 266772"/>
              <a:gd name="connsiteY80" fmla="*/ 684743 h 684743"/>
              <a:gd name="connsiteX81" fmla="*/ 175097 w 266772"/>
              <a:gd name="connsiteY81" fmla="*/ 684743 h 684743"/>
              <a:gd name="connsiteX82" fmla="*/ 172490 w 266772"/>
              <a:gd name="connsiteY82" fmla="*/ 684743 h 684743"/>
              <a:gd name="connsiteX83" fmla="*/ 169883 w 266772"/>
              <a:gd name="connsiteY83" fmla="*/ 684309 h 684743"/>
              <a:gd name="connsiteX84" fmla="*/ 167276 w 266772"/>
              <a:gd name="connsiteY84" fmla="*/ 683874 h 684743"/>
              <a:gd name="connsiteX85" fmla="*/ 164669 w 266772"/>
              <a:gd name="connsiteY85" fmla="*/ 683005 h 684743"/>
              <a:gd name="connsiteX86" fmla="*/ 159890 w 266772"/>
              <a:gd name="connsiteY86" fmla="*/ 680398 h 684743"/>
              <a:gd name="connsiteX87" fmla="*/ 155979 w 266772"/>
              <a:gd name="connsiteY87" fmla="*/ 676923 h 684743"/>
              <a:gd name="connsiteX88" fmla="*/ 152503 w 266772"/>
              <a:gd name="connsiteY88" fmla="*/ 673012 h 684743"/>
              <a:gd name="connsiteX89" fmla="*/ 149897 w 266772"/>
              <a:gd name="connsiteY89" fmla="*/ 668233 h 684743"/>
              <a:gd name="connsiteX90" fmla="*/ 149028 w 266772"/>
              <a:gd name="connsiteY90" fmla="*/ 665626 h 684743"/>
              <a:gd name="connsiteX91" fmla="*/ 148593 w 266772"/>
              <a:gd name="connsiteY91" fmla="*/ 663019 h 684743"/>
              <a:gd name="connsiteX92" fmla="*/ 148159 w 266772"/>
              <a:gd name="connsiteY92" fmla="*/ 660412 h 684743"/>
              <a:gd name="connsiteX93" fmla="*/ 148159 w 266772"/>
              <a:gd name="connsiteY93" fmla="*/ 657805 h 684743"/>
              <a:gd name="connsiteX94" fmla="*/ 148159 w 266772"/>
              <a:gd name="connsiteY94" fmla="*/ 393641 h 684743"/>
              <a:gd name="connsiteX95" fmla="*/ 124262 w 266772"/>
              <a:gd name="connsiteY95" fmla="*/ 393641 h 684743"/>
              <a:gd name="connsiteX96" fmla="*/ 124262 w 266772"/>
              <a:gd name="connsiteY96" fmla="*/ 657805 h 684743"/>
              <a:gd name="connsiteX97" fmla="*/ 124262 w 266772"/>
              <a:gd name="connsiteY97" fmla="*/ 660412 h 684743"/>
              <a:gd name="connsiteX98" fmla="*/ 123828 w 266772"/>
              <a:gd name="connsiteY98" fmla="*/ 663019 h 684743"/>
              <a:gd name="connsiteX99" fmla="*/ 122959 w 266772"/>
              <a:gd name="connsiteY99" fmla="*/ 665626 h 684743"/>
              <a:gd name="connsiteX100" fmla="*/ 122090 w 266772"/>
              <a:gd name="connsiteY100" fmla="*/ 668233 h 684743"/>
              <a:gd name="connsiteX101" fmla="*/ 119483 w 266772"/>
              <a:gd name="connsiteY101" fmla="*/ 673012 h 684743"/>
              <a:gd name="connsiteX102" fmla="*/ 116007 w 266772"/>
              <a:gd name="connsiteY102" fmla="*/ 676923 h 684743"/>
              <a:gd name="connsiteX103" fmla="*/ 112097 w 266772"/>
              <a:gd name="connsiteY103" fmla="*/ 680398 h 684743"/>
              <a:gd name="connsiteX104" fmla="*/ 107752 w 266772"/>
              <a:gd name="connsiteY104" fmla="*/ 683005 h 684743"/>
              <a:gd name="connsiteX105" fmla="*/ 105145 w 266772"/>
              <a:gd name="connsiteY105" fmla="*/ 683874 h 684743"/>
              <a:gd name="connsiteX106" fmla="*/ 102538 w 266772"/>
              <a:gd name="connsiteY106" fmla="*/ 684309 h 684743"/>
              <a:gd name="connsiteX107" fmla="*/ 99931 w 266772"/>
              <a:gd name="connsiteY107" fmla="*/ 684743 h 684743"/>
              <a:gd name="connsiteX108" fmla="*/ 96890 w 266772"/>
              <a:gd name="connsiteY108" fmla="*/ 684743 h 684743"/>
              <a:gd name="connsiteX109" fmla="*/ 91676 w 266772"/>
              <a:gd name="connsiteY109" fmla="*/ 684743 h 684743"/>
              <a:gd name="connsiteX110" fmla="*/ 89069 w 266772"/>
              <a:gd name="connsiteY110" fmla="*/ 684743 h 684743"/>
              <a:gd name="connsiteX111" fmla="*/ 86462 w 266772"/>
              <a:gd name="connsiteY111" fmla="*/ 684309 h 684743"/>
              <a:gd name="connsiteX112" fmla="*/ 83855 w 266772"/>
              <a:gd name="connsiteY112" fmla="*/ 683874 h 684743"/>
              <a:gd name="connsiteX113" fmla="*/ 81248 w 266772"/>
              <a:gd name="connsiteY113" fmla="*/ 683005 h 684743"/>
              <a:gd name="connsiteX114" fmla="*/ 76469 w 266772"/>
              <a:gd name="connsiteY114" fmla="*/ 680398 h 684743"/>
              <a:gd name="connsiteX115" fmla="*/ 72558 w 266772"/>
              <a:gd name="connsiteY115" fmla="*/ 676923 h 684743"/>
              <a:gd name="connsiteX116" fmla="*/ 69082 w 266772"/>
              <a:gd name="connsiteY116" fmla="*/ 673012 h 684743"/>
              <a:gd name="connsiteX117" fmla="*/ 66476 w 266772"/>
              <a:gd name="connsiteY117" fmla="*/ 668233 h 684743"/>
              <a:gd name="connsiteX118" fmla="*/ 65607 w 266772"/>
              <a:gd name="connsiteY118" fmla="*/ 665626 h 684743"/>
              <a:gd name="connsiteX119" fmla="*/ 65172 w 266772"/>
              <a:gd name="connsiteY119" fmla="*/ 663019 h 684743"/>
              <a:gd name="connsiteX120" fmla="*/ 64738 w 266772"/>
              <a:gd name="connsiteY120" fmla="*/ 660412 h 684743"/>
              <a:gd name="connsiteX121" fmla="*/ 64738 w 266772"/>
              <a:gd name="connsiteY121" fmla="*/ 657805 h 684743"/>
              <a:gd name="connsiteX122" fmla="*/ 64738 w 266772"/>
              <a:gd name="connsiteY122" fmla="*/ 205510 h 684743"/>
              <a:gd name="connsiteX123" fmla="*/ 43448 w 266772"/>
              <a:gd name="connsiteY123" fmla="*/ 205510 h 684743"/>
              <a:gd name="connsiteX124" fmla="*/ 43448 w 266772"/>
              <a:gd name="connsiteY124" fmla="*/ 371917 h 684743"/>
              <a:gd name="connsiteX125" fmla="*/ 43013 w 266772"/>
              <a:gd name="connsiteY125" fmla="*/ 376262 h 684743"/>
              <a:gd name="connsiteX126" fmla="*/ 41710 w 266772"/>
              <a:gd name="connsiteY126" fmla="*/ 380606 h 684743"/>
              <a:gd name="connsiteX127" fmla="*/ 39538 w 266772"/>
              <a:gd name="connsiteY127" fmla="*/ 384082 h 684743"/>
              <a:gd name="connsiteX128" fmla="*/ 36931 w 266772"/>
              <a:gd name="connsiteY128" fmla="*/ 387558 h 684743"/>
              <a:gd name="connsiteX129" fmla="*/ 33455 w 266772"/>
              <a:gd name="connsiteY129" fmla="*/ 390165 h 684743"/>
              <a:gd name="connsiteX130" fmla="*/ 29979 w 266772"/>
              <a:gd name="connsiteY130" fmla="*/ 391903 h 684743"/>
              <a:gd name="connsiteX131" fmla="*/ 25634 w 266772"/>
              <a:gd name="connsiteY131" fmla="*/ 393206 h 684743"/>
              <a:gd name="connsiteX132" fmla="*/ 21289 w 266772"/>
              <a:gd name="connsiteY132" fmla="*/ 393641 h 684743"/>
              <a:gd name="connsiteX133" fmla="*/ 16945 w 266772"/>
              <a:gd name="connsiteY133" fmla="*/ 393206 h 684743"/>
              <a:gd name="connsiteX134" fmla="*/ 13034 w 266772"/>
              <a:gd name="connsiteY134" fmla="*/ 391468 h 684743"/>
              <a:gd name="connsiteX135" fmla="*/ 9558 w 266772"/>
              <a:gd name="connsiteY135" fmla="*/ 389730 h 684743"/>
              <a:gd name="connsiteX136" fmla="*/ 6082 w 266772"/>
              <a:gd name="connsiteY136" fmla="*/ 386689 h 684743"/>
              <a:gd name="connsiteX137" fmla="*/ 3476 w 266772"/>
              <a:gd name="connsiteY137" fmla="*/ 383648 h 684743"/>
              <a:gd name="connsiteX138" fmla="*/ 1738 w 266772"/>
              <a:gd name="connsiteY138" fmla="*/ 379737 h 684743"/>
              <a:gd name="connsiteX139" fmla="*/ 434 w 266772"/>
              <a:gd name="connsiteY139" fmla="*/ 375393 h 684743"/>
              <a:gd name="connsiteX140" fmla="*/ 0 w 266772"/>
              <a:gd name="connsiteY140" fmla="*/ 371048 h 684743"/>
              <a:gd name="connsiteX141" fmla="*/ 0 w 266772"/>
              <a:gd name="connsiteY141" fmla="*/ 173359 h 684743"/>
              <a:gd name="connsiteX142" fmla="*/ 434 w 266772"/>
              <a:gd name="connsiteY142" fmla="*/ 167276 h 684743"/>
              <a:gd name="connsiteX143" fmla="*/ 1303 w 266772"/>
              <a:gd name="connsiteY143" fmla="*/ 162062 h 684743"/>
              <a:gd name="connsiteX144" fmla="*/ 2607 w 266772"/>
              <a:gd name="connsiteY144" fmla="*/ 156414 h 684743"/>
              <a:gd name="connsiteX145" fmla="*/ 4345 w 266772"/>
              <a:gd name="connsiteY145" fmla="*/ 151200 h 684743"/>
              <a:gd name="connsiteX146" fmla="*/ 6951 w 266772"/>
              <a:gd name="connsiteY146" fmla="*/ 146421 h 684743"/>
              <a:gd name="connsiteX147" fmla="*/ 9558 w 266772"/>
              <a:gd name="connsiteY147" fmla="*/ 141642 h 684743"/>
              <a:gd name="connsiteX148" fmla="*/ 13034 w 266772"/>
              <a:gd name="connsiteY148" fmla="*/ 137297 h 684743"/>
              <a:gd name="connsiteX149" fmla="*/ 16510 w 266772"/>
              <a:gd name="connsiteY149" fmla="*/ 133387 h 684743"/>
              <a:gd name="connsiteX150" fmla="*/ 20855 w 266772"/>
              <a:gd name="connsiteY150" fmla="*/ 129476 h 684743"/>
              <a:gd name="connsiteX151" fmla="*/ 25200 w 266772"/>
              <a:gd name="connsiteY151" fmla="*/ 126435 h 684743"/>
              <a:gd name="connsiteX152" fmla="*/ 29545 w 266772"/>
              <a:gd name="connsiteY152" fmla="*/ 123393 h 684743"/>
              <a:gd name="connsiteX153" fmla="*/ 34758 w 266772"/>
              <a:gd name="connsiteY153" fmla="*/ 121221 h 684743"/>
              <a:gd name="connsiteX154" fmla="*/ 39972 w 266772"/>
              <a:gd name="connsiteY154" fmla="*/ 119049 h 684743"/>
              <a:gd name="connsiteX155" fmla="*/ 45186 w 266772"/>
              <a:gd name="connsiteY155" fmla="*/ 117745 h 684743"/>
              <a:gd name="connsiteX156" fmla="*/ 133759 w 266772"/>
              <a:gd name="connsiteY156" fmla="*/ 0 h 684743"/>
              <a:gd name="connsiteX157" fmla="*/ 185959 w 266772"/>
              <a:gd name="connsiteY157" fmla="*/ 52200 h 684743"/>
              <a:gd name="connsiteX158" fmla="*/ 133759 w 266772"/>
              <a:gd name="connsiteY158" fmla="*/ 104400 h 684743"/>
              <a:gd name="connsiteX159" fmla="*/ 81559 w 266772"/>
              <a:gd name="connsiteY159" fmla="*/ 52200 h 684743"/>
              <a:gd name="connsiteX160" fmla="*/ 133759 w 266772"/>
              <a:gd name="connsiteY160" fmla="*/ 0 h 684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266772" h="684743">
                <a:moveTo>
                  <a:pt x="50834" y="116876"/>
                </a:moveTo>
                <a:lnTo>
                  <a:pt x="56482" y="116876"/>
                </a:lnTo>
                <a:lnTo>
                  <a:pt x="96021" y="116876"/>
                </a:lnTo>
                <a:lnTo>
                  <a:pt x="97324" y="130780"/>
                </a:lnTo>
                <a:lnTo>
                  <a:pt x="98628" y="140338"/>
                </a:lnTo>
                <a:lnTo>
                  <a:pt x="100366" y="151200"/>
                </a:lnTo>
                <a:lnTo>
                  <a:pt x="102538" y="163366"/>
                </a:lnTo>
                <a:lnTo>
                  <a:pt x="106014" y="175966"/>
                </a:lnTo>
                <a:lnTo>
                  <a:pt x="109924" y="189435"/>
                </a:lnTo>
                <a:lnTo>
                  <a:pt x="114704" y="203338"/>
                </a:lnTo>
                <a:lnTo>
                  <a:pt x="116441" y="194214"/>
                </a:lnTo>
                <a:lnTo>
                  <a:pt x="119048" y="185524"/>
                </a:lnTo>
                <a:lnTo>
                  <a:pt x="121221" y="177269"/>
                </a:lnTo>
                <a:lnTo>
                  <a:pt x="123828" y="169883"/>
                </a:lnTo>
                <a:lnTo>
                  <a:pt x="128172" y="158586"/>
                </a:lnTo>
                <a:lnTo>
                  <a:pt x="130345" y="154242"/>
                </a:lnTo>
                <a:lnTo>
                  <a:pt x="120786" y="144683"/>
                </a:lnTo>
                <a:lnTo>
                  <a:pt x="133386" y="131649"/>
                </a:lnTo>
                <a:lnTo>
                  <a:pt x="146421" y="144683"/>
                </a:lnTo>
                <a:lnTo>
                  <a:pt x="136862" y="154242"/>
                </a:lnTo>
                <a:lnTo>
                  <a:pt x="138600" y="158586"/>
                </a:lnTo>
                <a:lnTo>
                  <a:pt x="142945" y="169883"/>
                </a:lnTo>
                <a:lnTo>
                  <a:pt x="145552" y="177269"/>
                </a:lnTo>
                <a:lnTo>
                  <a:pt x="148159" y="185524"/>
                </a:lnTo>
                <a:lnTo>
                  <a:pt x="150331" y="194214"/>
                </a:lnTo>
                <a:lnTo>
                  <a:pt x="152069" y="203338"/>
                </a:lnTo>
                <a:lnTo>
                  <a:pt x="157283" y="189435"/>
                </a:lnTo>
                <a:lnTo>
                  <a:pt x="161193" y="175966"/>
                </a:lnTo>
                <a:lnTo>
                  <a:pt x="164234" y="163366"/>
                </a:lnTo>
                <a:lnTo>
                  <a:pt x="166841" y="151200"/>
                </a:lnTo>
                <a:lnTo>
                  <a:pt x="168579" y="140338"/>
                </a:lnTo>
                <a:lnTo>
                  <a:pt x="169883" y="130780"/>
                </a:lnTo>
                <a:lnTo>
                  <a:pt x="171186" y="116876"/>
                </a:lnTo>
                <a:lnTo>
                  <a:pt x="210290" y="116876"/>
                </a:lnTo>
                <a:lnTo>
                  <a:pt x="215938" y="116876"/>
                </a:lnTo>
                <a:lnTo>
                  <a:pt x="221586" y="117745"/>
                </a:lnTo>
                <a:lnTo>
                  <a:pt x="227234" y="119049"/>
                </a:lnTo>
                <a:lnTo>
                  <a:pt x="232448" y="121221"/>
                </a:lnTo>
                <a:lnTo>
                  <a:pt x="237227" y="123393"/>
                </a:lnTo>
                <a:lnTo>
                  <a:pt x="242007" y="126435"/>
                </a:lnTo>
                <a:lnTo>
                  <a:pt x="246352" y="129476"/>
                </a:lnTo>
                <a:lnTo>
                  <a:pt x="250262" y="133387"/>
                </a:lnTo>
                <a:lnTo>
                  <a:pt x="254172" y="137297"/>
                </a:lnTo>
                <a:lnTo>
                  <a:pt x="257214" y="141642"/>
                </a:lnTo>
                <a:lnTo>
                  <a:pt x="260255" y="146421"/>
                </a:lnTo>
                <a:lnTo>
                  <a:pt x="262427" y="151200"/>
                </a:lnTo>
                <a:lnTo>
                  <a:pt x="264600" y="156414"/>
                </a:lnTo>
                <a:lnTo>
                  <a:pt x="265903" y="162062"/>
                </a:lnTo>
                <a:lnTo>
                  <a:pt x="266772" y="167276"/>
                </a:lnTo>
                <a:lnTo>
                  <a:pt x="266772" y="173359"/>
                </a:lnTo>
                <a:lnTo>
                  <a:pt x="266772" y="371917"/>
                </a:lnTo>
                <a:lnTo>
                  <a:pt x="266338" y="376262"/>
                </a:lnTo>
                <a:lnTo>
                  <a:pt x="265034" y="380172"/>
                </a:lnTo>
                <a:lnTo>
                  <a:pt x="263296" y="384082"/>
                </a:lnTo>
                <a:lnTo>
                  <a:pt x="260689" y="387124"/>
                </a:lnTo>
                <a:lnTo>
                  <a:pt x="257214" y="389730"/>
                </a:lnTo>
                <a:lnTo>
                  <a:pt x="253738" y="391903"/>
                </a:lnTo>
                <a:lnTo>
                  <a:pt x="249827" y="393206"/>
                </a:lnTo>
                <a:lnTo>
                  <a:pt x="245048" y="393641"/>
                </a:lnTo>
                <a:lnTo>
                  <a:pt x="240703" y="393206"/>
                </a:lnTo>
                <a:lnTo>
                  <a:pt x="236793" y="391903"/>
                </a:lnTo>
                <a:lnTo>
                  <a:pt x="233317" y="389730"/>
                </a:lnTo>
                <a:lnTo>
                  <a:pt x="229841" y="387124"/>
                </a:lnTo>
                <a:lnTo>
                  <a:pt x="227234" y="384082"/>
                </a:lnTo>
                <a:lnTo>
                  <a:pt x="225062" y="380172"/>
                </a:lnTo>
                <a:lnTo>
                  <a:pt x="224193" y="376262"/>
                </a:lnTo>
                <a:lnTo>
                  <a:pt x="223759" y="371917"/>
                </a:lnTo>
                <a:lnTo>
                  <a:pt x="223759" y="205510"/>
                </a:lnTo>
                <a:lnTo>
                  <a:pt x="202469" y="205510"/>
                </a:lnTo>
                <a:lnTo>
                  <a:pt x="202469" y="657805"/>
                </a:lnTo>
                <a:lnTo>
                  <a:pt x="202469" y="660412"/>
                </a:lnTo>
                <a:lnTo>
                  <a:pt x="202034" y="663019"/>
                </a:lnTo>
                <a:lnTo>
                  <a:pt x="201165" y="665626"/>
                </a:lnTo>
                <a:lnTo>
                  <a:pt x="200296" y="668233"/>
                </a:lnTo>
                <a:lnTo>
                  <a:pt x="197690" y="673012"/>
                </a:lnTo>
                <a:lnTo>
                  <a:pt x="194648" y="676923"/>
                </a:lnTo>
                <a:lnTo>
                  <a:pt x="190303" y="680398"/>
                </a:lnTo>
                <a:lnTo>
                  <a:pt x="185959" y="683005"/>
                </a:lnTo>
                <a:lnTo>
                  <a:pt x="183352" y="683874"/>
                </a:lnTo>
                <a:lnTo>
                  <a:pt x="180745" y="684309"/>
                </a:lnTo>
                <a:lnTo>
                  <a:pt x="178138" y="684743"/>
                </a:lnTo>
                <a:lnTo>
                  <a:pt x="175097" y="684743"/>
                </a:lnTo>
                <a:lnTo>
                  <a:pt x="172490" y="684743"/>
                </a:lnTo>
                <a:lnTo>
                  <a:pt x="169883" y="684309"/>
                </a:lnTo>
                <a:lnTo>
                  <a:pt x="167276" y="683874"/>
                </a:lnTo>
                <a:lnTo>
                  <a:pt x="164669" y="683005"/>
                </a:lnTo>
                <a:lnTo>
                  <a:pt x="159890" y="680398"/>
                </a:lnTo>
                <a:lnTo>
                  <a:pt x="155979" y="676923"/>
                </a:lnTo>
                <a:lnTo>
                  <a:pt x="152503" y="673012"/>
                </a:lnTo>
                <a:lnTo>
                  <a:pt x="149897" y="668233"/>
                </a:lnTo>
                <a:lnTo>
                  <a:pt x="149028" y="665626"/>
                </a:lnTo>
                <a:lnTo>
                  <a:pt x="148593" y="663019"/>
                </a:lnTo>
                <a:lnTo>
                  <a:pt x="148159" y="660412"/>
                </a:lnTo>
                <a:lnTo>
                  <a:pt x="148159" y="657805"/>
                </a:lnTo>
                <a:lnTo>
                  <a:pt x="148159" y="393641"/>
                </a:lnTo>
                <a:lnTo>
                  <a:pt x="124262" y="393641"/>
                </a:lnTo>
                <a:lnTo>
                  <a:pt x="124262" y="657805"/>
                </a:lnTo>
                <a:lnTo>
                  <a:pt x="124262" y="660412"/>
                </a:lnTo>
                <a:lnTo>
                  <a:pt x="123828" y="663019"/>
                </a:lnTo>
                <a:lnTo>
                  <a:pt x="122959" y="665626"/>
                </a:lnTo>
                <a:lnTo>
                  <a:pt x="122090" y="668233"/>
                </a:lnTo>
                <a:lnTo>
                  <a:pt x="119483" y="673012"/>
                </a:lnTo>
                <a:lnTo>
                  <a:pt x="116007" y="676923"/>
                </a:lnTo>
                <a:lnTo>
                  <a:pt x="112097" y="680398"/>
                </a:lnTo>
                <a:lnTo>
                  <a:pt x="107752" y="683005"/>
                </a:lnTo>
                <a:lnTo>
                  <a:pt x="105145" y="683874"/>
                </a:lnTo>
                <a:lnTo>
                  <a:pt x="102538" y="684309"/>
                </a:lnTo>
                <a:lnTo>
                  <a:pt x="99931" y="684743"/>
                </a:lnTo>
                <a:lnTo>
                  <a:pt x="96890" y="684743"/>
                </a:lnTo>
                <a:lnTo>
                  <a:pt x="91676" y="684743"/>
                </a:lnTo>
                <a:lnTo>
                  <a:pt x="89069" y="684743"/>
                </a:lnTo>
                <a:lnTo>
                  <a:pt x="86462" y="684309"/>
                </a:lnTo>
                <a:lnTo>
                  <a:pt x="83855" y="683874"/>
                </a:lnTo>
                <a:lnTo>
                  <a:pt x="81248" y="683005"/>
                </a:lnTo>
                <a:lnTo>
                  <a:pt x="76469" y="680398"/>
                </a:lnTo>
                <a:lnTo>
                  <a:pt x="72558" y="676923"/>
                </a:lnTo>
                <a:lnTo>
                  <a:pt x="69082" y="673012"/>
                </a:lnTo>
                <a:lnTo>
                  <a:pt x="66476" y="668233"/>
                </a:lnTo>
                <a:lnTo>
                  <a:pt x="65607" y="665626"/>
                </a:lnTo>
                <a:lnTo>
                  <a:pt x="65172" y="663019"/>
                </a:lnTo>
                <a:lnTo>
                  <a:pt x="64738" y="660412"/>
                </a:lnTo>
                <a:lnTo>
                  <a:pt x="64738" y="657805"/>
                </a:lnTo>
                <a:lnTo>
                  <a:pt x="64738" y="205510"/>
                </a:lnTo>
                <a:lnTo>
                  <a:pt x="43448" y="205510"/>
                </a:lnTo>
                <a:lnTo>
                  <a:pt x="43448" y="371917"/>
                </a:lnTo>
                <a:lnTo>
                  <a:pt x="43013" y="376262"/>
                </a:lnTo>
                <a:lnTo>
                  <a:pt x="41710" y="380606"/>
                </a:lnTo>
                <a:lnTo>
                  <a:pt x="39538" y="384082"/>
                </a:lnTo>
                <a:lnTo>
                  <a:pt x="36931" y="387558"/>
                </a:lnTo>
                <a:lnTo>
                  <a:pt x="33455" y="390165"/>
                </a:lnTo>
                <a:lnTo>
                  <a:pt x="29979" y="391903"/>
                </a:lnTo>
                <a:lnTo>
                  <a:pt x="25634" y="393206"/>
                </a:lnTo>
                <a:lnTo>
                  <a:pt x="21289" y="393641"/>
                </a:lnTo>
                <a:lnTo>
                  <a:pt x="16945" y="393206"/>
                </a:lnTo>
                <a:lnTo>
                  <a:pt x="13034" y="391468"/>
                </a:lnTo>
                <a:lnTo>
                  <a:pt x="9558" y="389730"/>
                </a:lnTo>
                <a:lnTo>
                  <a:pt x="6082" y="386689"/>
                </a:lnTo>
                <a:lnTo>
                  <a:pt x="3476" y="383648"/>
                </a:lnTo>
                <a:lnTo>
                  <a:pt x="1738" y="379737"/>
                </a:lnTo>
                <a:lnTo>
                  <a:pt x="434" y="375393"/>
                </a:lnTo>
                <a:lnTo>
                  <a:pt x="0" y="371048"/>
                </a:lnTo>
                <a:lnTo>
                  <a:pt x="0" y="173359"/>
                </a:lnTo>
                <a:lnTo>
                  <a:pt x="434" y="167276"/>
                </a:lnTo>
                <a:lnTo>
                  <a:pt x="1303" y="162062"/>
                </a:lnTo>
                <a:lnTo>
                  <a:pt x="2607" y="156414"/>
                </a:lnTo>
                <a:lnTo>
                  <a:pt x="4345" y="151200"/>
                </a:lnTo>
                <a:lnTo>
                  <a:pt x="6951" y="146421"/>
                </a:lnTo>
                <a:lnTo>
                  <a:pt x="9558" y="141642"/>
                </a:lnTo>
                <a:lnTo>
                  <a:pt x="13034" y="137297"/>
                </a:lnTo>
                <a:lnTo>
                  <a:pt x="16510" y="133387"/>
                </a:lnTo>
                <a:lnTo>
                  <a:pt x="20855" y="129476"/>
                </a:lnTo>
                <a:lnTo>
                  <a:pt x="25200" y="126435"/>
                </a:lnTo>
                <a:lnTo>
                  <a:pt x="29545" y="123393"/>
                </a:lnTo>
                <a:lnTo>
                  <a:pt x="34758" y="121221"/>
                </a:lnTo>
                <a:lnTo>
                  <a:pt x="39972" y="119049"/>
                </a:lnTo>
                <a:lnTo>
                  <a:pt x="45186" y="117745"/>
                </a:lnTo>
                <a:close/>
                <a:moveTo>
                  <a:pt x="133759" y="0"/>
                </a:moveTo>
                <a:cubicBezTo>
                  <a:pt x="162588" y="0"/>
                  <a:pt x="185959" y="23371"/>
                  <a:pt x="185959" y="52200"/>
                </a:cubicBezTo>
                <a:cubicBezTo>
                  <a:pt x="185959" y="81029"/>
                  <a:pt x="162588" y="104400"/>
                  <a:pt x="133759" y="104400"/>
                </a:cubicBezTo>
                <a:cubicBezTo>
                  <a:pt x="104930" y="104400"/>
                  <a:pt x="81559" y="81029"/>
                  <a:pt x="81559" y="52200"/>
                </a:cubicBezTo>
                <a:cubicBezTo>
                  <a:pt x="81559" y="23371"/>
                  <a:pt x="104930" y="0"/>
                  <a:pt x="133759" y="0"/>
                </a:cubicBezTo>
                <a:close/>
              </a:path>
            </a:pathLst>
          </a:custGeom>
          <a:solidFill>
            <a:srgbClr val="DE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16" name="PA-文本框 33">
            <a:extLst>
              <a:ext uri="{FF2B5EF4-FFF2-40B4-BE49-F238E27FC236}">
                <a16:creationId xmlns:a16="http://schemas.microsoft.com/office/drawing/2014/main" xmlns="" id="{5BEA9E75-DB87-4AC6-AC0E-E2EB5BDFA86C}"/>
              </a:ext>
            </a:extLst>
          </p:cNvPr>
          <p:cNvSpPr txBox="1"/>
          <p:nvPr>
            <p:custDataLst>
              <p:tags r:id="rId2"/>
            </p:custDataLst>
          </p:nvPr>
        </p:nvSpPr>
        <p:spPr>
          <a:xfrm>
            <a:off x="236417" y="4970618"/>
            <a:ext cx="1698902" cy="954107"/>
          </a:xfrm>
          <a:prstGeom prst="rect">
            <a:avLst/>
          </a:prstGeom>
          <a:noFill/>
        </p:spPr>
        <p:txBody>
          <a:bodyPr wrap="square" rtlCol="0">
            <a:spAutoFit/>
          </a:bodyPr>
          <a:lstStyle/>
          <a:p>
            <a:pPr algn="ctr"/>
            <a:r>
              <a:rPr lang="zh-CN" altLang="en-US" sz="2800" b="1" dirty="0">
                <a:latin typeface="微软雅黑" pitchFamily="34" charset="-122"/>
                <a:ea typeface="微软雅黑" pitchFamily="34" charset="-122"/>
              </a:rPr>
              <a:t>中央委员</a:t>
            </a:r>
            <a:endParaRPr lang="en-US" altLang="zh-CN" sz="2800" b="1" dirty="0">
              <a:latin typeface="微软雅黑" pitchFamily="34" charset="-122"/>
              <a:ea typeface="微软雅黑" pitchFamily="34" charset="-122"/>
            </a:endParaRPr>
          </a:p>
          <a:p>
            <a:pPr algn="ctr"/>
            <a:r>
              <a:rPr lang="en-US" altLang="zh-CN" sz="2800" b="1" dirty="0">
                <a:solidFill>
                  <a:srgbClr val="D0000A"/>
                </a:solidFill>
                <a:latin typeface="微软雅黑" pitchFamily="34" charset="-122"/>
                <a:ea typeface="微软雅黑" pitchFamily="34" charset="-122"/>
              </a:rPr>
              <a:t>202</a:t>
            </a:r>
            <a:r>
              <a:rPr lang="zh-CN" altLang="en-US" sz="2800" b="1" dirty="0">
                <a:latin typeface="微软雅黑" pitchFamily="34" charset="-122"/>
                <a:ea typeface="微软雅黑" pitchFamily="34" charset="-122"/>
              </a:rPr>
              <a:t>人</a:t>
            </a:r>
          </a:p>
        </p:txBody>
      </p:sp>
      <p:sp>
        <p:nvSpPr>
          <p:cNvPr id="17" name="PA-圆角矩形 25">
            <a:extLst>
              <a:ext uri="{FF2B5EF4-FFF2-40B4-BE49-F238E27FC236}">
                <a16:creationId xmlns:a16="http://schemas.microsoft.com/office/drawing/2014/main" xmlns="" id="{C10502E9-626A-489A-97A2-B8F3D5872E17}"/>
              </a:ext>
            </a:extLst>
          </p:cNvPr>
          <p:cNvSpPr/>
          <p:nvPr>
            <p:custDataLst>
              <p:tags r:id="rId3"/>
            </p:custDataLst>
          </p:nvPr>
        </p:nvSpPr>
        <p:spPr>
          <a:xfrm>
            <a:off x="1802067" y="2040555"/>
            <a:ext cx="2083422" cy="875907"/>
          </a:xfrm>
          <a:prstGeom prst="roundRect">
            <a:avLst/>
          </a:prstGeom>
          <a:solidFill>
            <a:srgbClr val="C9110E"/>
          </a:solidFill>
          <a:ln w="28575">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C000"/>
                </a:solidFill>
                <a:latin typeface="微软雅黑" pitchFamily="34" charset="-122"/>
                <a:ea typeface="微软雅黑" pitchFamily="34" charset="-122"/>
              </a:rPr>
              <a:t>出席会议</a:t>
            </a:r>
          </a:p>
        </p:txBody>
      </p:sp>
      <p:sp>
        <p:nvSpPr>
          <p:cNvPr id="18" name="任意多边形 17"/>
          <p:cNvSpPr/>
          <p:nvPr/>
        </p:nvSpPr>
        <p:spPr>
          <a:xfrm>
            <a:off x="3786322" y="3810288"/>
            <a:ext cx="366039" cy="939539"/>
          </a:xfrm>
          <a:custGeom>
            <a:avLst/>
            <a:gdLst>
              <a:gd name="connsiteX0" fmla="*/ 50834 w 266772"/>
              <a:gd name="connsiteY0" fmla="*/ 116876 h 684743"/>
              <a:gd name="connsiteX1" fmla="*/ 56482 w 266772"/>
              <a:gd name="connsiteY1" fmla="*/ 116876 h 684743"/>
              <a:gd name="connsiteX2" fmla="*/ 96021 w 266772"/>
              <a:gd name="connsiteY2" fmla="*/ 116876 h 684743"/>
              <a:gd name="connsiteX3" fmla="*/ 97324 w 266772"/>
              <a:gd name="connsiteY3" fmla="*/ 130780 h 684743"/>
              <a:gd name="connsiteX4" fmla="*/ 98628 w 266772"/>
              <a:gd name="connsiteY4" fmla="*/ 140338 h 684743"/>
              <a:gd name="connsiteX5" fmla="*/ 100366 w 266772"/>
              <a:gd name="connsiteY5" fmla="*/ 151200 h 684743"/>
              <a:gd name="connsiteX6" fmla="*/ 102538 w 266772"/>
              <a:gd name="connsiteY6" fmla="*/ 163366 h 684743"/>
              <a:gd name="connsiteX7" fmla="*/ 106014 w 266772"/>
              <a:gd name="connsiteY7" fmla="*/ 175966 h 684743"/>
              <a:gd name="connsiteX8" fmla="*/ 109924 w 266772"/>
              <a:gd name="connsiteY8" fmla="*/ 189435 h 684743"/>
              <a:gd name="connsiteX9" fmla="*/ 114704 w 266772"/>
              <a:gd name="connsiteY9" fmla="*/ 203338 h 684743"/>
              <a:gd name="connsiteX10" fmla="*/ 116441 w 266772"/>
              <a:gd name="connsiteY10" fmla="*/ 194214 h 684743"/>
              <a:gd name="connsiteX11" fmla="*/ 119048 w 266772"/>
              <a:gd name="connsiteY11" fmla="*/ 185524 h 684743"/>
              <a:gd name="connsiteX12" fmla="*/ 121221 w 266772"/>
              <a:gd name="connsiteY12" fmla="*/ 177269 h 684743"/>
              <a:gd name="connsiteX13" fmla="*/ 123828 w 266772"/>
              <a:gd name="connsiteY13" fmla="*/ 169883 h 684743"/>
              <a:gd name="connsiteX14" fmla="*/ 128172 w 266772"/>
              <a:gd name="connsiteY14" fmla="*/ 158586 h 684743"/>
              <a:gd name="connsiteX15" fmla="*/ 130345 w 266772"/>
              <a:gd name="connsiteY15" fmla="*/ 154242 h 684743"/>
              <a:gd name="connsiteX16" fmla="*/ 120786 w 266772"/>
              <a:gd name="connsiteY16" fmla="*/ 144683 h 684743"/>
              <a:gd name="connsiteX17" fmla="*/ 133386 w 266772"/>
              <a:gd name="connsiteY17" fmla="*/ 131649 h 684743"/>
              <a:gd name="connsiteX18" fmla="*/ 146421 w 266772"/>
              <a:gd name="connsiteY18" fmla="*/ 144683 h 684743"/>
              <a:gd name="connsiteX19" fmla="*/ 136862 w 266772"/>
              <a:gd name="connsiteY19" fmla="*/ 154242 h 684743"/>
              <a:gd name="connsiteX20" fmla="*/ 138600 w 266772"/>
              <a:gd name="connsiteY20" fmla="*/ 158586 h 684743"/>
              <a:gd name="connsiteX21" fmla="*/ 142945 w 266772"/>
              <a:gd name="connsiteY21" fmla="*/ 169883 h 684743"/>
              <a:gd name="connsiteX22" fmla="*/ 145552 w 266772"/>
              <a:gd name="connsiteY22" fmla="*/ 177269 h 684743"/>
              <a:gd name="connsiteX23" fmla="*/ 148159 w 266772"/>
              <a:gd name="connsiteY23" fmla="*/ 185524 h 684743"/>
              <a:gd name="connsiteX24" fmla="*/ 150331 w 266772"/>
              <a:gd name="connsiteY24" fmla="*/ 194214 h 684743"/>
              <a:gd name="connsiteX25" fmla="*/ 152069 w 266772"/>
              <a:gd name="connsiteY25" fmla="*/ 203338 h 684743"/>
              <a:gd name="connsiteX26" fmla="*/ 157283 w 266772"/>
              <a:gd name="connsiteY26" fmla="*/ 189435 h 684743"/>
              <a:gd name="connsiteX27" fmla="*/ 161193 w 266772"/>
              <a:gd name="connsiteY27" fmla="*/ 175966 h 684743"/>
              <a:gd name="connsiteX28" fmla="*/ 164234 w 266772"/>
              <a:gd name="connsiteY28" fmla="*/ 163366 h 684743"/>
              <a:gd name="connsiteX29" fmla="*/ 166841 w 266772"/>
              <a:gd name="connsiteY29" fmla="*/ 151200 h 684743"/>
              <a:gd name="connsiteX30" fmla="*/ 168579 w 266772"/>
              <a:gd name="connsiteY30" fmla="*/ 140338 h 684743"/>
              <a:gd name="connsiteX31" fmla="*/ 169883 w 266772"/>
              <a:gd name="connsiteY31" fmla="*/ 130780 h 684743"/>
              <a:gd name="connsiteX32" fmla="*/ 171186 w 266772"/>
              <a:gd name="connsiteY32" fmla="*/ 116876 h 684743"/>
              <a:gd name="connsiteX33" fmla="*/ 210290 w 266772"/>
              <a:gd name="connsiteY33" fmla="*/ 116876 h 684743"/>
              <a:gd name="connsiteX34" fmla="*/ 215938 w 266772"/>
              <a:gd name="connsiteY34" fmla="*/ 116876 h 684743"/>
              <a:gd name="connsiteX35" fmla="*/ 221586 w 266772"/>
              <a:gd name="connsiteY35" fmla="*/ 117745 h 684743"/>
              <a:gd name="connsiteX36" fmla="*/ 227234 w 266772"/>
              <a:gd name="connsiteY36" fmla="*/ 119049 h 684743"/>
              <a:gd name="connsiteX37" fmla="*/ 232448 w 266772"/>
              <a:gd name="connsiteY37" fmla="*/ 121221 h 684743"/>
              <a:gd name="connsiteX38" fmla="*/ 237227 w 266772"/>
              <a:gd name="connsiteY38" fmla="*/ 123393 h 684743"/>
              <a:gd name="connsiteX39" fmla="*/ 242007 w 266772"/>
              <a:gd name="connsiteY39" fmla="*/ 126435 h 684743"/>
              <a:gd name="connsiteX40" fmla="*/ 246352 w 266772"/>
              <a:gd name="connsiteY40" fmla="*/ 129476 h 684743"/>
              <a:gd name="connsiteX41" fmla="*/ 250262 w 266772"/>
              <a:gd name="connsiteY41" fmla="*/ 133387 h 684743"/>
              <a:gd name="connsiteX42" fmla="*/ 254172 w 266772"/>
              <a:gd name="connsiteY42" fmla="*/ 137297 h 684743"/>
              <a:gd name="connsiteX43" fmla="*/ 257214 w 266772"/>
              <a:gd name="connsiteY43" fmla="*/ 141642 h 684743"/>
              <a:gd name="connsiteX44" fmla="*/ 260255 w 266772"/>
              <a:gd name="connsiteY44" fmla="*/ 146421 h 684743"/>
              <a:gd name="connsiteX45" fmla="*/ 262427 w 266772"/>
              <a:gd name="connsiteY45" fmla="*/ 151200 h 684743"/>
              <a:gd name="connsiteX46" fmla="*/ 264600 w 266772"/>
              <a:gd name="connsiteY46" fmla="*/ 156414 h 684743"/>
              <a:gd name="connsiteX47" fmla="*/ 265903 w 266772"/>
              <a:gd name="connsiteY47" fmla="*/ 162062 h 684743"/>
              <a:gd name="connsiteX48" fmla="*/ 266772 w 266772"/>
              <a:gd name="connsiteY48" fmla="*/ 167276 h 684743"/>
              <a:gd name="connsiteX49" fmla="*/ 266772 w 266772"/>
              <a:gd name="connsiteY49" fmla="*/ 173359 h 684743"/>
              <a:gd name="connsiteX50" fmla="*/ 266772 w 266772"/>
              <a:gd name="connsiteY50" fmla="*/ 371917 h 684743"/>
              <a:gd name="connsiteX51" fmla="*/ 266338 w 266772"/>
              <a:gd name="connsiteY51" fmla="*/ 376262 h 684743"/>
              <a:gd name="connsiteX52" fmla="*/ 265034 w 266772"/>
              <a:gd name="connsiteY52" fmla="*/ 380172 h 684743"/>
              <a:gd name="connsiteX53" fmla="*/ 263296 w 266772"/>
              <a:gd name="connsiteY53" fmla="*/ 384082 h 684743"/>
              <a:gd name="connsiteX54" fmla="*/ 260689 w 266772"/>
              <a:gd name="connsiteY54" fmla="*/ 387124 h 684743"/>
              <a:gd name="connsiteX55" fmla="*/ 257214 w 266772"/>
              <a:gd name="connsiteY55" fmla="*/ 389730 h 684743"/>
              <a:gd name="connsiteX56" fmla="*/ 253738 w 266772"/>
              <a:gd name="connsiteY56" fmla="*/ 391903 h 684743"/>
              <a:gd name="connsiteX57" fmla="*/ 249827 w 266772"/>
              <a:gd name="connsiteY57" fmla="*/ 393206 h 684743"/>
              <a:gd name="connsiteX58" fmla="*/ 245048 w 266772"/>
              <a:gd name="connsiteY58" fmla="*/ 393641 h 684743"/>
              <a:gd name="connsiteX59" fmla="*/ 240703 w 266772"/>
              <a:gd name="connsiteY59" fmla="*/ 393206 h 684743"/>
              <a:gd name="connsiteX60" fmla="*/ 236793 w 266772"/>
              <a:gd name="connsiteY60" fmla="*/ 391903 h 684743"/>
              <a:gd name="connsiteX61" fmla="*/ 233317 w 266772"/>
              <a:gd name="connsiteY61" fmla="*/ 389730 h 684743"/>
              <a:gd name="connsiteX62" fmla="*/ 229841 w 266772"/>
              <a:gd name="connsiteY62" fmla="*/ 387124 h 684743"/>
              <a:gd name="connsiteX63" fmla="*/ 227234 w 266772"/>
              <a:gd name="connsiteY63" fmla="*/ 384082 h 684743"/>
              <a:gd name="connsiteX64" fmla="*/ 225062 w 266772"/>
              <a:gd name="connsiteY64" fmla="*/ 380172 h 684743"/>
              <a:gd name="connsiteX65" fmla="*/ 224193 w 266772"/>
              <a:gd name="connsiteY65" fmla="*/ 376262 h 684743"/>
              <a:gd name="connsiteX66" fmla="*/ 223759 w 266772"/>
              <a:gd name="connsiteY66" fmla="*/ 371917 h 684743"/>
              <a:gd name="connsiteX67" fmla="*/ 223759 w 266772"/>
              <a:gd name="connsiteY67" fmla="*/ 205510 h 684743"/>
              <a:gd name="connsiteX68" fmla="*/ 202469 w 266772"/>
              <a:gd name="connsiteY68" fmla="*/ 205510 h 684743"/>
              <a:gd name="connsiteX69" fmla="*/ 202469 w 266772"/>
              <a:gd name="connsiteY69" fmla="*/ 657805 h 684743"/>
              <a:gd name="connsiteX70" fmla="*/ 202469 w 266772"/>
              <a:gd name="connsiteY70" fmla="*/ 660412 h 684743"/>
              <a:gd name="connsiteX71" fmla="*/ 202034 w 266772"/>
              <a:gd name="connsiteY71" fmla="*/ 663019 h 684743"/>
              <a:gd name="connsiteX72" fmla="*/ 201165 w 266772"/>
              <a:gd name="connsiteY72" fmla="*/ 665626 h 684743"/>
              <a:gd name="connsiteX73" fmla="*/ 200296 w 266772"/>
              <a:gd name="connsiteY73" fmla="*/ 668233 h 684743"/>
              <a:gd name="connsiteX74" fmla="*/ 197690 w 266772"/>
              <a:gd name="connsiteY74" fmla="*/ 673012 h 684743"/>
              <a:gd name="connsiteX75" fmla="*/ 194648 w 266772"/>
              <a:gd name="connsiteY75" fmla="*/ 676923 h 684743"/>
              <a:gd name="connsiteX76" fmla="*/ 190303 w 266772"/>
              <a:gd name="connsiteY76" fmla="*/ 680398 h 684743"/>
              <a:gd name="connsiteX77" fmla="*/ 185959 w 266772"/>
              <a:gd name="connsiteY77" fmla="*/ 683005 h 684743"/>
              <a:gd name="connsiteX78" fmla="*/ 183352 w 266772"/>
              <a:gd name="connsiteY78" fmla="*/ 683874 h 684743"/>
              <a:gd name="connsiteX79" fmla="*/ 180745 w 266772"/>
              <a:gd name="connsiteY79" fmla="*/ 684309 h 684743"/>
              <a:gd name="connsiteX80" fmla="*/ 178138 w 266772"/>
              <a:gd name="connsiteY80" fmla="*/ 684743 h 684743"/>
              <a:gd name="connsiteX81" fmla="*/ 175097 w 266772"/>
              <a:gd name="connsiteY81" fmla="*/ 684743 h 684743"/>
              <a:gd name="connsiteX82" fmla="*/ 172490 w 266772"/>
              <a:gd name="connsiteY82" fmla="*/ 684743 h 684743"/>
              <a:gd name="connsiteX83" fmla="*/ 169883 w 266772"/>
              <a:gd name="connsiteY83" fmla="*/ 684309 h 684743"/>
              <a:gd name="connsiteX84" fmla="*/ 167276 w 266772"/>
              <a:gd name="connsiteY84" fmla="*/ 683874 h 684743"/>
              <a:gd name="connsiteX85" fmla="*/ 164669 w 266772"/>
              <a:gd name="connsiteY85" fmla="*/ 683005 h 684743"/>
              <a:gd name="connsiteX86" fmla="*/ 159890 w 266772"/>
              <a:gd name="connsiteY86" fmla="*/ 680398 h 684743"/>
              <a:gd name="connsiteX87" fmla="*/ 155979 w 266772"/>
              <a:gd name="connsiteY87" fmla="*/ 676923 h 684743"/>
              <a:gd name="connsiteX88" fmla="*/ 152503 w 266772"/>
              <a:gd name="connsiteY88" fmla="*/ 673012 h 684743"/>
              <a:gd name="connsiteX89" fmla="*/ 149897 w 266772"/>
              <a:gd name="connsiteY89" fmla="*/ 668233 h 684743"/>
              <a:gd name="connsiteX90" fmla="*/ 149028 w 266772"/>
              <a:gd name="connsiteY90" fmla="*/ 665626 h 684743"/>
              <a:gd name="connsiteX91" fmla="*/ 148593 w 266772"/>
              <a:gd name="connsiteY91" fmla="*/ 663019 h 684743"/>
              <a:gd name="connsiteX92" fmla="*/ 148159 w 266772"/>
              <a:gd name="connsiteY92" fmla="*/ 660412 h 684743"/>
              <a:gd name="connsiteX93" fmla="*/ 148159 w 266772"/>
              <a:gd name="connsiteY93" fmla="*/ 657805 h 684743"/>
              <a:gd name="connsiteX94" fmla="*/ 148159 w 266772"/>
              <a:gd name="connsiteY94" fmla="*/ 393641 h 684743"/>
              <a:gd name="connsiteX95" fmla="*/ 124262 w 266772"/>
              <a:gd name="connsiteY95" fmla="*/ 393641 h 684743"/>
              <a:gd name="connsiteX96" fmla="*/ 124262 w 266772"/>
              <a:gd name="connsiteY96" fmla="*/ 657805 h 684743"/>
              <a:gd name="connsiteX97" fmla="*/ 124262 w 266772"/>
              <a:gd name="connsiteY97" fmla="*/ 660412 h 684743"/>
              <a:gd name="connsiteX98" fmla="*/ 123828 w 266772"/>
              <a:gd name="connsiteY98" fmla="*/ 663019 h 684743"/>
              <a:gd name="connsiteX99" fmla="*/ 122959 w 266772"/>
              <a:gd name="connsiteY99" fmla="*/ 665626 h 684743"/>
              <a:gd name="connsiteX100" fmla="*/ 122090 w 266772"/>
              <a:gd name="connsiteY100" fmla="*/ 668233 h 684743"/>
              <a:gd name="connsiteX101" fmla="*/ 119483 w 266772"/>
              <a:gd name="connsiteY101" fmla="*/ 673012 h 684743"/>
              <a:gd name="connsiteX102" fmla="*/ 116007 w 266772"/>
              <a:gd name="connsiteY102" fmla="*/ 676923 h 684743"/>
              <a:gd name="connsiteX103" fmla="*/ 112097 w 266772"/>
              <a:gd name="connsiteY103" fmla="*/ 680398 h 684743"/>
              <a:gd name="connsiteX104" fmla="*/ 107752 w 266772"/>
              <a:gd name="connsiteY104" fmla="*/ 683005 h 684743"/>
              <a:gd name="connsiteX105" fmla="*/ 105145 w 266772"/>
              <a:gd name="connsiteY105" fmla="*/ 683874 h 684743"/>
              <a:gd name="connsiteX106" fmla="*/ 102538 w 266772"/>
              <a:gd name="connsiteY106" fmla="*/ 684309 h 684743"/>
              <a:gd name="connsiteX107" fmla="*/ 99931 w 266772"/>
              <a:gd name="connsiteY107" fmla="*/ 684743 h 684743"/>
              <a:gd name="connsiteX108" fmla="*/ 96890 w 266772"/>
              <a:gd name="connsiteY108" fmla="*/ 684743 h 684743"/>
              <a:gd name="connsiteX109" fmla="*/ 91676 w 266772"/>
              <a:gd name="connsiteY109" fmla="*/ 684743 h 684743"/>
              <a:gd name="connsiteX110" fmla="*/ 89069 w 266772"/>
              <a:gd name="connsiteY110" fmla="*/ 684743 h 684743"/>
              <a:gd name="connsiteX111" fmla="*/ 86462 w 266772"/>
              <a:gd name="connsiteY111" fmla="*/ 684309 h 684743"/>
              <a:gd name="connsiteX112" fmla="*/ 83855 w 266772"/>
              <a:gd name="connsiteY112" fmla="*/ 683874 h 684743"/>
              <a:gd name="connsiteX113" fmla="*/ 81248 w 266772"/>
              <a:gd name="connsiteY113" fmla="*/ 683005 h 684743"/>
              <a:gd name="connsiteX114" fmla="*/ 76469 w 266772"/>
              <a:gd name="connsiteY114" fmla="*/ 680398 h 684743"/>
              <a:gd name="connsiteX115" fmla="*/ 72558 w 266772"/>
              <a:gd name="connsiteY115" fmla="*/ 676923 h 684743"/>
              <a:gd name="connsiteX116" fmla="*/ 69082 w 266772"/>
              <a:gd name="connsiteY116" fmla="*/ 673012 h 684743"/>
              <a:gd name="connsiteX117" fmla="*/ 66476 w 266772"/>
              <a:gd name="connsiteY117" fmla="*/ 668233 h 684743"/>
              <a:gd name="connsiteX118" fmla="*/ 65607 w 266772"/>
              <a:gd name="connsiteY118" fmla="*/ 665626 h 684743"/>
              <a:gd name="connsiteX119" fmla="*/ 65172 w 266772"/>
              <a:gd name="connsiteY119" fmla="*/ 663019 h 684743"/>
              <a:gd name="connsiteX120" fmla="*/ 64738 w 266772"/>
              <a:gd name="connsiteY120" fmla="*/ 660412 h 684743"/>
              <a:gd name="connsiteX121" fmla="*/ 64738 w 266772"/>
              <a:gd name="connsiteY121" fmla="*/ 657805 h 684743"/>
              <a:gd name="connsiteX122" fmla="*/ 64738 w 266772"/>
              <a:gd name="connsiteY122" fmla="*/ 205510 h 684743"/>
              <a:gd name="connsiteX123" fmla="*/ 43448 w 266772"/>
              <a:gd name="connsiteY123" fmla="*/ 205510 h 684743"/>
              <a:gd name="connsiteX124" fmla="*/ 43448 w 266772"/>
              <a:gd name="connsiteY124" fmla="*/ 371917 h 684743"/>
              <a:gd name="connsiteX125" fmla="*/ 43013 w 266772"/>
              <a:gd name="connsiteY125" fmla="*/ 376262 h 684743"/>
              <a:gd name="connsiteX126" fmla="*/ 41710 w 266772"/>
              <a:gd name="connsiteY126" fmla="*/ 380606 h 684743"/>
              <a:gd name="connsiteX127" fmla="*/ 39538 w 266772"/>
              <a:gd name="connsiteY127" fmla="*/ 384082 h 684743"/>
              <a:gd name="connsiteX128" fmla="*/ 36931 w 266772"/>
              <a:gd name="connsiteY128" fmla="*/ 387558 h 684743"/>
              <a:gd name="connsiteX129" fmla="*/ 33455 w 266772"/>
              <a:gd name="connsiteY129" fmla="*/ 390165 h 684743"/>
              <a:gd name="connsiteX130" fmla="*/ 29979 w 266772"/>
              <a:gd name="connsiteY130" fmla="*/ 391903 h 684743"/>
              <a:gd name="connsiteX131" fmla="*/ 25634 w 266772"/>
              <a:gd name="connsiteY131" fmla="*/ 393206 h 684743"/>
              <a:gd name="connsiteX132" fmla="*/ 21289 w 266772"/>
              <a:gd name="connsiteY132" fmla="*/ 393641 h 684743"/>
              <a:gd name="connsiteX133" fmla="*/ 16945 w 266772"/>
              <a:gd name="connsiteY133" fmla="*/ 393206 h 684743"/>
              <a:gd name="connsiteX134" fmla="*/ 13034 w 266772"/>
              <a:gd name="connsiteY134" fmla="*/ 391468 h 684743"/>
              <a:gd name="connsiteX135" fmla="*/ 9558 w 266772"/>
              <a:gd name="connsiteY135" fmla="*/ 389730 h 684743"/>
              <a:gd name="connsiteX136" fmla="*/ 6082 w 266772"/>
              <a:gd name="connsiteY136" fmla="*/ 386689 h 684743"/>
              <a:gd name="connsiteX137" fmla="*/ 3476 w 266772"/>
              <a:gd name="connsiteY137" fmla="*/ 383648 h 684743"/>
              <a:gd name="connsiteX138" fmla="*/ 1738 w 266772"/>
              <a:gd name="connsiteY138" fmla="*/ 379737 h 684743"/>
              <a:gd name="connsiteX139" fmla="*/ 434 w 266772"/>
              <a:gd name="connsiteY139" fmla="*/ 375393 h 684743"/>
              <a:gd name="connsiteX140" fmla="*/ 0 w 266772"/>
              <a:gd name="connsiteY140" fmla="*/ 371048 h 684743"/>
              <a:gd name="connsiteX141" fmla="*/ 0 w 266772"/>
              <a:gd name="connsiteY141" fmla="*/ 173359 h 684743"/>
              <a:gd name="connsiteX142" fmla="*/ 434 w 266772"/>
              <a:gd name="connsiteY142" fmla="*/ 167276 h 684743"/>
              <a:gd name="connsiteX143" fmla="*/ 1303 w 266772"/>
              <a:gd name="connsiteY143" fmla="*/ 162062 h 684743"/>
              <a:gd name="connsiteX144" fmla="*/ 2607 w 266772"/>
              <a:gd name="connsiteY144" fmla="*/ 156414 h 684743"/>
              <a:gd name="connsiteX145" fmla="*/ 4345 w 266772"/>
              <a:gd name="connsiteY145" fmla="*/ 151200 h 684743"/>
              <a:gd name="connsiteX146" fmla="*/ 6951 w 266772"/>
              <a:gd name="connsiteY146" fmla="*/ 146421 h 684743"/>
              <a:gd name="connsiteX147" fmla="*/ 9558 w 266772"/>
              <a:gd name="connsiteY147" fmla="*/ 141642 h 684743"/>
              <a:gd name="connsiteX148" fmla="*/ 13034 w 266772"/>
              <a:gd name="connsiteY148" fmla="*/ 137297 h 684743"/>
              <a:gd name="connsiteX149" fmla="*/ 16510 w 266772"/>
              <a:gd name="connsiteY149" fmla="*/ 133387 h 684743"/>
              <a:gd name="connsiteX150" fmla="*/ 20855 w 266772"/>
              <a:gd name="connsiteY150" fmla="*/ 129476 h 684743"/>
              <a:gd name="connsiteX151" fmla="*/ 25200 w 266772"/>
              <a:gd name="connsiteY151" fmla="*/ 126435 h 684743"/>
              <a:gd name="connsiteX152" fmla="*/ 29545 w 266772"/>
              <a:gd name="connsiteY152" fmla="*/ 123393 h 684743"/>
              <a:gd name="connsiteX153" fmla="*/ 34758 w 266772"/>
              <a:gd name="connsiteY153" fmla="*/ 121221 h 684743"/>
              <a:gd name="connsiteX154" fmla="*/ 39972 w 266772"/>
              <a:gd name="connsiteY154" fmla="*/ 119049 h 684743"/>
              <a:gd name="connsiteX155" fmla="*/ 45186 w 266772"/>
              <a:gd name="connsiteY155" fmla="*/ 117745 h 684743"/>
              <a:gd name="connsiteX156" fmla="*/ 133759 w 266772"/>
              <a:gd name="connsiteY156" fmla="*/ 0 h 684743"/>
              <a:gd name="connsiteX157" fmla="*/ 185959 w 266772"/>
              <a:gd name="connsiteY157" fmla="*/ 52200 h 684743"/>
              <a:gd name="connsiteX158" fmla="*/ 133759 w 266772"/>
              <a:gd name="connsiteY158" fmla="*/ 104400 h 684743"/>
              <a:gd name="connsiteX159" fmla="*/ 81559 w 266772"/>
              <a:gd name="connsiteY159" fmla="*/ 52200 h 684743"/>
              <a:gd name="connsiteX160" fmla="*/ 133759 w 266772"/>
              <a:gd name="connsiteY160" fmla="*/ 0 h 684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266772" h="684743">
                <a:moveTo>
                  <a:pt x="50834" y="116876"/>
                </a:moveTo>
                <a:lnTo>
                  <a:pt x="56482" y="116876"/>
                </a:lnTo>
                <a:lnTo>
                  <a:pt x="96021" y="116876"/>
                </a:lnTo>
                <a:lnTo>
                  <a:pt x="97324" y="130780"/>
                </a:lnTo>
                <a:lnTo>
                  <a:pt x="98628" y="140338"/>
                </a:lnTo>
                <a:lnTo>
                  <a:pt x="100366" y="151200"/>
                </a:lnTo>
                <a:lnTo>
                  <a:pt x="102538" y="163366"/>
                </a:lnTo>
                <a:lnTo>
                  <a:pt x="106014" y="175966"/>
                </a:lnTo>
                <a:lnTo>
                  <a:pt x="109924" y="189435"/>
                </a:lnTo>
                <a:lnTo>
                  <a:pt x="114704" y="203338"/>
                </a:lnTo>
                <a:lnTo>
                  <a:pt x="116441" y="194214"/>
                </a:lnTo>
                <a:lnTo>
                  <a:pt x="119048" y="185524"/>
                </a:lnTo>
                <a:lnTo>
                  <a:pt x="121221" y="177269"/>
                </a:lnTo>
                <a:lnTo>
                  <a:pt x="123828" y="169883"/>
                </a:lnTo>
                <a:lnTo>
                  <a:pt x="128172" y="158586"/>
                </a:lnTo>
                <a:lnTo>
                  <a:pt x="130345" y="154242"/>
                </a:lnTo>
                <a:lnTo>
                  <a:pt x="120786" y="144683"/>
                </a:lnTo>
                <a:lnTo>
                  <a:pt x="133386" y="131649"/>
                </a:lnTo>
                <a:lnTo>
                  <a:pt x="146421" y="144683"/>
                </a:lnTo>
                <a:lnTo>
                  <a:pt x="136862" y="154242"/>
                </a:lnTo>
                <a:lnTo>
                  <a:pt x="138600" y="158586"/>
                </a:lnTo>
                <a:lnTo>
                  <a:pt x="142945" y="169883"/>
                </a:lnTo>
                <a:lnTo>
                  <a:pt x="145552" y="177269"/>
                </a:lnTo>
                <a:lnTo>
                  <a:pt x="148159" y="185524"/>
                </a:lnTo>
                <a:lnTo>
                  <a:pt x="150331" y="194214"/>
                </a:lnTo>
                <a:lnTo>
                  <a:pt x="152069" y="203338"/>
                </a:lnTo>
                <a:lnTo>
                  <a:pt x="157283" y="189435"/>
                </a:lnTo>
                <a:lnTo>
                  <a:pt x="161193" y="175966"/>
                </a:lnTo>
                <a:lnTo>
                  <a:pt x="164234" y="163366"/>
                </a:lnTo>
                <a:lnTo>
                  <a:pt x="166841" y="151200"/>
                </a:lnTo>
                <a:lnTo>
                  <a:pt x="168579" y="140338"/>
                </a:lnTo>
                <a:lnTo>
                  <a:pt x="169883" y="130780"/>
                </a:lnTo>
                <a:lnTo>
                  <a:pt x="171186" y="116876"/>
                </a:lnTo>
                <a:lnTo>
                  <a:pt x="210290" y="116876"/>
                </a:lnTo>
                <a:lnTo>
                  <a:pt x="215938" y="116876"/>
                </a:lnTo>
                <a:lnTo>
                  <a:pt x="221586" y="117745"/>
                </a:lnTo>
                <a:lnTo>
                  <a:pt x="227234" y="119049"/>
                </a:lnTo>
                <a:lnTo>
                  <a:pt x="232448" y="121221"/>
                </a:lnTo>
                <a:lnTo>
                  <a:pt x="237227" y="123393"/>
                </a:lnTo>
                <a:lnTo>
                  <a:pt x="242007" y="126435"/>
                </a:lnTo>
                <a:lnTo>
                  <a:pt x="246352" y="129476"/>
                </a:lnTo>
                <a:lnTo>
                  <a:pt x="250262" y="133387"/>
                </a:lnTo>
                <a:lnTo>
                  <a:pt x="254172" y="137297"/>
                </a:lnTo>
                <a:lnTo>
                  <a:pt x="257214" y="141642"/>
                </a:lnTo>
                <a:lnTo>
                  <a:pt x="260255" y="146421"/>
                </a:lnTo>
                <a:lnTo>
                  <a:pt x="262427" y="151200"/>
                </a:lnTo>
                <a:lnTo>
                  <a:pt x="264600" y="156414"/>
                </a:lnTo>
                <a:lnTo>
                  <a:pt x="265903" y="162062"/>
                </a:lnTo>
                <a:lnTo>
                  <a:pt x="266772" y="167276"/>
                </a:lnTo>
                <a:lnTo>
                  <a:pt x="266772" y="173359"/>
                </a:lnTo>
                <a:lnTo>
                  <a:pt x="266772" y="371917"/>
                </a:lnTo>
                <a:lnTo>
                  <a:pt x="266338" y="376262"/>
                </a:lnTo>
                <a:lnTo>
                  <a:pt x="265034" y="380172"/>
                </a:lnTo>
                <a:lnTo>
                  <a:pt x="263296" y="384082"/>
                </a:lnTo>
                <a:lnTo>
                  <a:pt x="260689" y="387124"/>
                </a:lnTo>
                <a:lnTo>
                  <a:pt x="257214" y="389730"/>
                </a:lnTo>
                <a:lnTo>
                  <a:pt x="253738" y="391903"/>
                </a:lnTo>
                <a:lnTo>
                  <a:pt x="249827" y="393206"/>
                </a:lnTo>
                <a:lnTo>
                  <a:pt x="245048" y="393641"/>
                </a:lnTo>
                <a:lnTo>
                  <a:pt x="240703" y="393206"/>
                </a:lnTo>
                <a:lnTo>
                  <a:pt x="236793" y="391903"/>
                </a:lnTo>
                <a:lnTo>
                  <a:pt x="233317" y="389730"/>
                </a:lnTo>
                <a:lnTo>
                  <a:pt x="229841" y="387124"/>
                </a:lnTo>
                <a:lnTo>
                  <a:pt x="227234" y="384082"/>
                </a:lnTo>
                <a:lnTo>
                  <a:pt x="225062" y="380172"/>
                </a:lnTo>
                <a:lnTo>
                  <a:pt x="224193" y="376262"/>
                </a:lnTo>
                <a:lnTo>
                  <a:pt x="223759" y="371917"/>
                </a:lnTo>
                <a:lnTo>
                  <a:pt x="223759" y="205510"/>
                </a:lnTo>
                <a:lnTo>
                  <a:pt x="202469" y="205510"/>
                </a:lnTo>
                <a:lnTo>
                  <a:pt x="202469" y="657805"/>
                </a:lnTo>
                <a:lnTo>
                  <a:pt x="202469" y="660412"/>
                </a:lnTo>
                <a:lnTo>
                  <a:pt x="202034" y="663019"/>
                </a:lnTo>
                <a:lnTo>
                  <a:pt x="201165" y="665626"/>
                </a:lnTo>
                <a:lnTo>
                  <a:pt x="200296" y="668233"/>
                </a:lnTo>
                <a:lnTo>
                  <a:pt x="197690" y="673012"/>
                </a:lnTo>
                <a:lnTo>
                  <a:pt x="194648" y="676923"/>
                </a:lnTo>
                <a:lnTo>
                  <a:pt x="190303" y="680398"/>
                </a:lnTo>
                <a:lnTo>
                  <a:pt x="185959" y="683005"/>
                </a:lnTo>
                <a:lnTo>
                  <a:pt x="183352" y="683874"/>
                </a:lnTo>
                <a:lnTo>
                  <a:pt x="180745" y="684309"/>
                </a:lnTo>
                <a:lnTo>
                  <a:pt x="178138" y="684743"/>
                </a:lnTo>
                <a:lnTo>
                  <a:pt x="175097" y="684743"/>
                </a:lnTo>
                <a:lnTo>
                  <a:pt x="172490" y="684743"/>
                </a:lnTo>
                <a:lnTo>
                  <a:pt x="169883" y="684309"/>
                </a:lnTo>
                <a:lnTo>
                  <a:pt x="167276" y="683874"/>
                </a:lnTo>
                <a:lnTo>
                  <a:pt x="164669" y="683005"/>
                </a:lnTo>
                <a:lnTo>
                  <a:pt x="159890" y="680398"/>
                </a:lnTo>
                <a:lnTo>
                  <a:pt x="155979" y="676923"/>
                </a:lnTo>
                <a:lnTo>
                  <a:pt x="152503" y="673012"/>
                </a:lnTo>
                <a:lnTo>
                  <a:pt x="149897" y="668233"/>
                </a:lnTo>
                <a:lnTo>
                  <a:pt x="149028" y="665626"/>
                </a:lnTo>
                <a:lnTo>
                  <a:pt x="148593" y="663019"/>
                </a:lnTo>
                <a:lnTo>
                  <a:pt x="148159" y="660412"/>
                </a:lnTo>
                <a:lnTo>
                  <a:pt x="148159" y="657805"/>
                </a:lnTo>
                <a:lnTo>
                  <a:pt x="148159" y="393641"/>
                </a:lnTo>
                <a:lnTo>
                  <a:pt x="124262" y="393641"/>
                </a:lnTo>
                <a:lnTo>
                  <a:pt x="124262" y="657805"/>
                </a:lnTo>
                <a:lnTo>
                  <a:pt x="124262" y="660412"/>
                </a:lnTo>
                <a:lnTo>
                  <a:pt x="123828" y="663019"/>
                </a:lnTo>
                <a:lnTo>
                  <a:pt x="122959" y="665626"/>
                </a:lnTo>
                <a:lnTo>
                  <a:pt x="122090" y="668233"/>
                </a:lnTo>
                <a:lnTo>
                  <a:pt x="119483" y="673012"/>
                </a:lnTo>
                <a:lnTo>
                  <a:pt x="116007" y="676923"/>
                </a:lnTo>
                <a:lnTo>
                  <a:pt x="112097" y="680398"/>
                </a:lnTo>
                <a:lnTo>
                  <a:pt x="107752" y="683005"/>
                </a:lnTo>
                <a:lnTo>
                  <a:pt x="105145" y="683874"/>
                </a:lnTo>
                <a:lnTo>
                  <a:pt x="102538" y="684309"/>
                </a:lnTo>
                <a:lnTo>
                  <a:pt x="99931" y="684743"/>
                </a:lnTo>
                <a:lnTo>
                  <a:pt x="96890" y="684743"/>
                </a:lnTo>
                <a:lnTo>
                  <a:pt x="91676" y="684743"/>
                </a:lnTo>
                <a:lnTo>
                  <a:pt x="89069" y="684743"/>
                </a:lnTo>
                <a:lnTo>
                  <a:pt x="86462" y="684309"/>
                </a:lnTo>
                <a:lnTo>
                  <a:pt x="83855" y="683874"/>
                </a:lnTo>
                <a:lnTo>
                  <a:pt x="81248" y="683005"/>
                </a:lnTo>
                <a:lnTo>
                  <a:pt x="76469" y="680398"/>
                </a:lnTo>
                <a:lnTo>
                  <a:pt x="72558" y="676923"/>
                </a:lnTo>
                <a:lnTo>
                  <a:pt x="69082" y="673012"/>
                </a:lnTo>
                <a:lnTo>
                  <a:pt x="66476" y="668233"/>
                </a:lnTo>
                <a:lnTo>
                  <a:pt x="65607" y="665626"/>
                </a:lnTo>
                <a:lnTo>
                  <a:pt x="65172" y="663019"/>
                </a:lnTo>
                <a:lnTo>
                  <a:pt x="64738" y="660412"/>
                </a:lnTo>
                <a:lnTo>
                  <a:pt x="64738" y="657805"/>
                </a:lnTo>
                <a:lnTo>
                  <a:pt x="64738" y="205510"/>
                </a:lnTo>
                <a:lnTo>
                  <a:pt x="43448" y="205510"/>
                </a:lnTo>
                <a:lnTo>
                  <a:pt x="43448" y="371917"/>
                </a:lnTo>
                <a:lnTo>
                  <a:pt x="43013" y="376262"/>
                </a:lnTo>
                <a:lnTo>
                  <a:pt x="41710" y="380606"/>
                </a:lnTo>
                <a:lnTo>
                  <a:pt x="39538" y="384082"/>
                </a:lnTo>
                <a:lnTo>
                  <a:pt x="36931" y="387558"/>
                </a:lnTo>
                <a:lnTo>
                  <a:pt x="33455" y="390165"/>
                </a:lnTo>
                <a:lnTo>
                  <a:pt x="29979" y="391903"/>
                </a:lnTo>
                <a:lnTo>
                  <a:pt x="25634" y="393206"/>
                </a:lnTo>
                <a:lnTo>
                  <a:pt x="21289" y="393641"/>
                </a:lnTo>
                <a:lnTo>
                  <a:pt x="16945" y="393206"/>
                </a:lnTo>
                <a:lnTo>
                  <a:pt x="13034" y="391468"/>
                </a:lnTo>
                <a:lnTo>
                  <a:pt x="9558" y="389730"/>
                </a:lnTo>
                <a:lnTo>
                  <a:pt x="6082" y="386689"/>
                </a:lnTo>
                <a:lnTo>
                  <a:pt x="3476" y="383648"/>
                </a:lnTo>
                <a:lnTo>
                  <a:pt x="1738" y="379737"/>
                </a:lnTo>
                <a:lnTo>
                  <a:pt x="434" y="375393"/>
                </a:lnTo>
                <a:lnTo>
                  <a:pt x="0" y="371048"/>
                </a:lnTo>
                <a:lnTo>
                  <a:pt x="0" y="173359"/>
                </a:lnTo>
                <a:lnTo>
                  <a:pt x="434" y="167276"/>
                </a:lnTo>
                <a:lnTo>
                  <a:pt x="1303" y="162062"/>
                </a:lnTo>
                <a:lnTo>
                  <a:pt x="2607" y="156414"/>
                </a:lnTo>
                <a:lnTo>
                  <a:pt x="4345" y="151200"/>
                </a:lnTo>
                <a:lnTo>
                  <a:pt x="6951" y="146421"/>
                </a:lnTo>
                <a:lnTo>
                  <a:pt x="9558" y="141642"/>
                </a:lnTo>
                <a:lnTo>
                  <a:pt x="13034" y="137297"/>
                </a:lnTo>
                <a:lnTo>
                  <a:pt x="16510" y="133387"/>
                </a:lnTo>
                <a:lnTo>
                  <a:pt x="20855" y="129476"/>
                </a:lnTo>
                <a:lnTo>
                  <a:pt x="25200" y="126435"/>
                </a:lnTo>
                <a:lnTo>
                  <a:pt x="29545" y="123393"/>
                </a:lnTo>
                <a:lnTo>
                  <a:pt x="34758" y="121221"/>
                </a:lnTo>
                <a:lnTo>
                  <a:pt x="39972" y="119049"/>
                </a:lnTo>
                <a:lnTo>
                  <a:pt x="45186" y="117745"/>
                </a:lnTo>
                <a:close/>
                <a:moveTo>
                  <a:pt x="133759" y="0"/>
                </a:moveTo>
                <a:cubicBezTo>
                  <a:pt x="162588" y="0"/>
                  <a:pt x="185959" y="23371"/>
                  <a:pt x="185959" y="52200"/>
                </a:cubicBezTo>
                <a:cubicBezTo>
                  <a:pt x="185959" y="81029"/>
                  <a:pt x="162588" y="104400"/>
                  <a:pt x="133759" y="104400"/>
                </a:cubicBezTo>
                <a:cubicBezTo>
                  <a:pt x="104930" y="104400"/>
                  <a:pt x="81559" y="81029"/>
                  <a:pt x="81559" y="52200"/>
                </a:cubicBezTo>
                <a:cubicBezTo>
                  <a:pt x="81559" y="23371"/>
                  <a:pt x="104930" y="0"/>
                  <a:pt x="133759" y="0"/>
                </a:cubicBezTo>
                <a:close/>
              </a:path>
            </a:pathLst>
          </a:custGeom>
          <a:solidFill>
            <a:srgbClr val="DE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19" name="任意多边形 18"/>
          <p:cNvSpPr/>
          <p:nvPr/>
        </p:nvSpPr>
        <p:spPr>
          <a:xfrm>
            <a:off x="4194425" y="3796639"/>
            <a:ext cx="366039" cy="939539"/>
          </a:xfrm>
          <a:custGeom>
            <a:avLst/>
            <a:gdLst>
              <a:gd name="connsiteX0" fmla="*/ 50834 w 266772"/>
              <a:gd name="connsiteY0" fmla="*/ 116876 h 684743"/>
              <a:gd name="connsiteX1" fmla="*/ 56482 w 266772"/>
              <a:gd name="connsiteY1" fmla="*/ 116876 h 684743"/>
              <a:gd name="connsiteX2" fmla="*/ 96021 w 266772"/>
              <a:gd name="connsiteY2" fmla="*/ 116876 h 684743"/>
              <a:gd name="connsiteX3" fmla="*/ 97324 w 266772"/>
              <a:gd name="connsiteY3" fmla="*/ 130780 h 684743"/>
              <a:gd name="connsiteX4" fmla="*/ 98628 w 266772"/>
              <a:gd name="connsiteY4" fmla="*/ 140338 h 684743"/>
              <a:gd name="connsiteX5" fmla="*/ 100366 w 266772"/>
              <a:gd name="connsiteY5" fmla="*/ 151200 h 684743"/>
              <a:gd name="connsiteX6" fmla="*/ 102538 w 266772"/>
              <a:gd name="connsiteY6" fmla="*/ 163366 h 684743"/>
              <a:gd name="connsiteX7" fmla="*/ 106014 w 266772"/>
              <a:gd name="connsiteY7" fmla="*/ 175966 h 684743"/>
              <a:gd name="connsiteX8" fmla="*/ 109924 w 266772"/>
              <a:gd name="connsiteY8" fmla="*/ 189435 h 684743"/>
              <a:gd name="connsiteX9" fmla="*/ 114704 w 266772"/>
              <a:gd name="connsiteY9" fmla="*/ 203338 h 684743"/>
              <a:gd name="connsiteX10" fmla="*/ 116441 w 266772"/>
              <a:gd name="connsiteY10" fmla="*/ 194214 h 684743"/>
              <a:gd name="connsiteX11" fmla="*/ 119048 w 266772"/>
              <a:gd name="connsiteY11" fmla="*/ 185524 h 684743"/>
              <a:gd name="connsiteX12" fmla="*/ 121221 w 266772"/>
              <a:gd name="connsiteY12" fmla="*/ 177269 h 684743"/>
              <a:gd name="connsiteX13" fmla="*/ 123828 w 266772"/>
              <a:gd name="connsiteY13" fmla="*/ 169883 h 684743"/>
              <a:gd name="connsiteX14" fmla="*/ 128172 w 266772"/>
              <a:gd name="connsiteY14" fmla="*/ 158586 h 684743"/>
              <a:gd name="connsiteX15" fmla="*/ 130345 w 266772"/>
              <a:gd name="connsiteY15" fmla="*/ 154242 h 684743"/>
              <a:gd name="connsiteX16" fmla="*/ 120786 w 266772"/>
              <a:gd name="connsiteY16" fmla="*/ 144683 h 684743"/>
              <a:gd name="connsiteX17" fmla="*/ 133386 w 266772"/>
              <a:gd name="connsiteY17" fmla="*/ 131649 h 684743"/>
              <a:gd name="connsiteX18" fmla="*/ 146421 w 266772"/>
              <a:gd name="connsiteY18" fmla="*/ 144683 h 684743"/>
              <a:gd name="connsiteX19" fmla="*/ 136862 w 266772"/>
              <a:gd name="connsiteY19" fmla="*/ 154242 h 684743"/>
              <a:gd name="connsiteX20" fmla="*/ 138600 w 266772"/>
              <a:gd name="connsiteY20" fmla="*/ 158586 h 684743"/>
              <a:gd name="connsiteX21" fmla="*/ 142945 w 266772"/>
              <a:gd name="connsiteY21" fmla="*/ 169883 h 684743"/>
              <a:gd name="connsiteX22" fmla="*/ 145552 w 266772"/>
              <a:gd name="connsiteY22" fmla="*/ 177269 h 684743"/>
              <a:gd name="connsiteX23" fmla="*/ 148159 w 266772"/>
              <a:gd name="connsiteY23" fmla="*/ 185524 h 684743"/>
              <a:gd name="connsiteX24" fmla="*/ 150331 w 266772"/>
              <a:gd name="connsiteY24" fmla="*/ 194214 h 684743"/>
              <a:gd name="connsiteX25" fmla="*/ 152069 w 266772"/>
              <a:gd name="connsiteY25" fmla="*/ 203338 h 684743"/>
              <a:gd name="connsiteX26" fmla="*/ 157283 w 266772"/>
              <a:gd name="connsiteY26" fmla="*/ 189435 h 684743"/>
              <a:gd name="connsiteX27" fmla="*/ 161193 w 266772"/>
              <a:gd name="connsiteY27" fmla="*/ 175966 h 684743"/>
              <a:gd name="connsiteX28" fmla="*/ 164234 w 266772"/>
              <a:gd name="connsiteY28" fmla="*/ 163366 h 684743"/>
              <a:gd name="connsiteX29" fmla="*/ 166841 w 266772"/>
              <a:gd name="connsiteY29" fmla="*/ 151200 h 684743"/>
              <a:gd name="connsiteX30" fmla="*/ 168579 w 266772"/>
              <a:gd name="connsiteY30" fmla="*/ 140338 h 684743"/>
              <a:gd name="connsiteX31" fmla="*/ 169883 w 266772"/>
              <a:gd name="connsiteY31" fmla="*/ 130780 h 684743"/>
              <a:gd name="connsiteX32" fmla="*/ 171186 w 266772"/>
              <a:gd name="connsiteY32" fmla="*/ 116876 h 684743"/>
              <a:gd name="connsiteX33" fmla="*/ 210290 w 266772"/>
              <a:gd name="connsiteY33" fmla="*/ 116876 h 684743"/>
              <a:gd name="connsiteX34" fmla="*/ 215938 w 266772"/>
              <a:gd name="connsiteY34" fmla="*/ 116876 h 684743"/>
              <a:gd name="connsiteX35" fmla="*/ 221586 w 266772"/>
              <a:gd name="connsiteY35" fmla="*/ 117745 h 684743"/>
              <a:gd name="connsiteX36" fmla="*/ 227234 w 266772"/>
              <a:gd name="connsiteY36" fmla="*/ 119049 h 684743"/>
              <a:gd name="connsiteX37" fmla="*/ 232448 w 266772"/>
              <a:gd name="connsiteY37" fmla="*/ 121221 h 684743"/>
              <a:gd name="connsiteX38" fmla="*/ 237227 w 266772"/>
              <a:gd name="connsiteY38" fmla="*/ 123393 h 684743"/>
              <a:gd name="connsiteX39" fmla="*/ 242007 w 266772"/>
              <a:gd name="connsiteY39" fmla="*/ 126435 h 684743"/>
              <a:gd name="connsiteX40" fmla="*/ 246352 w 266772"/>
              <a:gd name="connsiteY40" fmla="*/ 129476 h 684743"/>
              <a:gd name="connsiteX41" fmla="*/ 250262 w 266772"/>
              <a:gd name="connsiteY41" fmla="*/ 133387 h 684743"/>
              <a:gd name="connsiteX42" fmla="*/ 254172 w 266772"/>
              <a:gd name="connsiteY42" fmla="*/ 137297 h 684743"/>
              <a:gd name="connsiteX43" fmla="*/ 257214 w 266772"/>
              <a:gd name="connsiteY43" fmla="*/ 141642 h 684743"/>
              <a:gd name="connsiteX44" fmla="*/ 260255 w 266772"/>
              <a:gd name="connsiteY44" fmla="*/ 146421 h 684743"/>
              <a:gd name="connsiteX45" fmla="*/ 262427 w 266772"/>
              <a:gd name="connsiteY45" fmla="*/ 151200 h 684743"/>
              <a:gd name="connsiteX46" fmla="*/ 264600 w 266772"/>
              <a:gd name="connsiteY46" fmla="*/ 156414 h 684743"/>
              <a:gd name="connsiteX47" fmla="*/ 265903 w 266772"/>
              <a:gd name="connsiteY47" fmla="*/ 162062 h 684743"/>
              <a:gd name="connsiteX48" fmla="*/ 266772 w 266772"/>
              <a:gd name="connsiteY48" fmla="*/ 167276 h 684743"/>
              <a:gd name="connsiteX49" fmla="*/ 266772 w 266772"/>
              <a:gd name="connsiteY49" fmla="*/ 173359 h 684743"/>
              <a:gd name="connsiteX50" fmla="*/ 266772 w 266772"/>
              <a:gd name="connsiteY50" fmla="*/ 371917 h 684743"/>
              <a:gd name="connsiteX51" fmla="*/ 266338 w 266772"/>
              <a:gd name="connsiteY51" fmla="*/ 376262 h 684743"/>
              <a:gd name="connsiteX52" fmla="*/ 265034 w 266772"/>
              <a:gd name="connsiteY52" fmla="*/ 380172 h 684743"/>
              <a:gd name="connsiteX53" fmla="*/ 263296 w 266772"/>
              <a:gd name="connsiteY53" fmla="*/ 384082 h 684743"/>
              <a:gd name="connsiteX54" fmla="*/ 260689 w 266772"/>
              <a:gd name="connsiteY54" fmla="*/ 387124 h 684743"/>
              <a:gd name="connsiteX55" fmla="*/ 257214 w 266772"/>
              <a:gd name="connsiteY55" fmla="*/ 389730 h 684743"/>
              <a:gd name="connsiteX56" fmla="*/ 253738 w 266772"/>
              <a:gd name="connsiteY56" fmla="*/ 391903 h 684743"/>
              <a:gd name="connsiteX57" fmla="*/ 249827 w 266772"/>
              <a:gd name="connsiteY57" fmla="*/ 393206 h 684743"/>
              <a:gd name="connsiteX58" fmla="*/ 245048 w 266772"/>
              <a:gd name="connsiteY58" fmla="*/ 393641 h 684743"/>
              <a:gd name="connsiteX59" fmla="*/ 240703 w 266772"/>
              <a:gd name="connsiteY59" fmla="*/ 393206 h 684743"/>
              <a:gd name="connsiteX60" fmla="*/ 236793 w 266772"/>
              <a:gd name="connsiteY60" fmla="*/ 391903 h 684743"/>
              <a:gd name="connsiteX61" fmla="*/ 233317 w 266772"/>
              <a:gd name="connsiteY61" fmla="*/ 389730 h 684743"/>
              <a:gd name="connsiteX62" fmla="*/ 229841 w 266772"/>
              <a:gd name="connsiteY62" fmla="*/ 387124 h 684743"/>
              <a:gd name="connsiteX63" fmla="*/ 227234 w 266772"/>
              <a:gd name="connsiteY63" fmla="*/ 384082 h 684743"/>
              <a:gd name="connsiteX64" fmla="*/ 225062 w 266772"/>
              <a:gd name="connsiteY64" fmla="*/ 380172 h 684743"/>
              <a:gd name="connsiteX65" fmla="*/ 224193 w 266772"/>
              <a:gd name="connsiteY65" fmla="*/ 376262 h 684743"/>
              <a:gd name="connsiteX66" fmla="*/ 223759 w 266772"/>
              <a:gd name="connsiteY66" fmla="*/ 371917 h 684743"/>
              <a:gd name="connsiteX67" fmla="*/ 223759 w 266772"/>
              <a:gd name="connsiteY67" fmla="*/ 205510 h 684743"/>
              <a:gd name="connsiteX68" fmla="*/ 202469 w 266772"/>
              <a:gd name="connsiteY68" fmla="*/ 205510 h 684743"/>
              <a:gd name="connsiteX69" fmla="*/ 202469 w 266772"/>
              <a:gd name="connsiteY69" fmla="*/ 657805 h 684743"/>
              <a:gd name="connsiteX70" fmla="*/ 202469 w 266772"/>
              <a:gd name="connsiteY70" fmla="*/ 660412 h 684743"/>
              <a:gd name="connsiteX71" fmla="*/ 202034 w 266772"/>
              <a:gd name="connsiteY71" fmla="*/ 663019 h 684743"/>
              <a:gd name="connsiteX72" fmla="*/ 201165 w 266772"/>
              <a:gd name="connsiteY72" fmla="*/ 665626 h 684743"/>
              <a:gd name="connsiteX73" fmla="*/ 200296 w 266772"/>
              <a:gd name="connsiteY73" fmla="*/ 668233 h 684743"/>
              <a:gd name="connsiteX74" fmla="*/ 197690 w 266772"/>
              <a:gd name="connsiteY74" fmla="*/ 673012 h 684743"/>
              <a:gd name="connsiteX75" fmla="*/ 194648 w 266772"/>
              <a:gd name="connsiteY75" fmla="*/ 676923 h 684743"/>
              <a:gd name="connsiteX76" fmla="*/ 190303 w 266772"/>
              <a:gd name="connsiteY76" fmla="*/ 680398 h 684743"/>
              <a:gd name="connsiteX77" fmla="*/ 185959 w 266772"/>
              <a:gd name="connsiteY77" fmla="*/ 683005 h 684743"/>
              <a:gd name="connsiteX78" fmla="*/ 183352 w 266772"/>
              <a:gd name="connsiteY78" fmla="*/ 683874 h 684743"/>
              <a:gd name="connsiteX79" fmla="*/ 180745 w 266772"/>
              <a:gd name="connsiteY79" fmla="*/ 684309 h 684743"/>
              <a:gd name="connsiteX80" fmla="*/ 178138 w 266772"/>
              <a:gd name="connsiteY80" fmla="*/ 684743 h 684743"/>
              <a:gd name="connsiteX81" fmla="*/ 175097 w 266772"/>
              <a:gd name="connsiteY81" fmla="*/ 684743 h 684743"/>
              <a:gd name="connsiteX82" fmla="*/ 172490 w 266772"/>
              <a:gd name="connsiteY82" fmla="*/ 684743 h 684743"/>
              <a:gd name="connsiteX83" fmla="*/ 169883 w 266772"/>
              <a:gd name="connsiteY83" fmla="*/ 684309 h 684743"/>
              <a:gd name="connsiteX84" fmla="*/ 167276 w 266772"/>
              <a:gd name="connsiteY84" fmla="*/ 683874 h 684743"/>
              <a:gd name="connsiteX85" fmla="*/ 164669 w 266772"/>
              <a:gd name="connsiteY85" fmla="*/ 683005 h 684743"/>
              <a:gd name="connsiteX86" fmla="*/ 159890 w 266772"/>
              <a:gd name="connsiteY86" fmla="*/ 680398 h 684743"/>
              <a:gd name="connsiteX87" fmla="*/ 155979 w 266772"/>
              <a:gd name="connsiteY87" fmla="*/ 676923 h 684743"/>
              <a:gd name="connsiteX88" fmla="*/ 152503 w 266772"/>
              <a:gd name="connsiteY88" fmla="*/ 673012 h 684743"/>
              <a:gd name="connsiteX89" fmla="*/ 149897 w 266772"/>
              <a:gd name="connsiteY89" fmla="*/ 668233 h 684743"/>
              <a:gd name="connsiteX90" fmla="*/ 149028 w 266772"/>
              <a:gd name="connsiteY90" fmla="*/ 665626 h 684743"/>
              <a:gd name="connsiteX91" fmla="*/ 148593 w 266772"/>
              <a:gd name="connsiteY91" fmla="*/ 663019 h 684743"/>
              <a:gd name="connsiteX92" fmla="*/ 148159 w 266772"/>
              <a:gd name="connsiteY92" fmla="*/ 660412 h 684743"/>
              <a:gd name="connsiteX93" fmla="*/ 148159 w 266772"/>
              <a:gd name="connsiteY93" fmla="*/ 657805 h 684743"/>
              <a:gd name="connsiteX94" fmla="*/ 148159 w 266772"/>
              <a:gd name="connsiteY94" fmla="*/ 393641 h 684743"/>
              <a:gd name="connsiteX95" fmla="*/ 124262 w 266772"/>
              <a:gd name="connsiteY95" fmla="*/ 393641 h 684743"/>
              <a:gd name="connsiteX96" fmla="*/ 124262 w 266772"/>
              <a:gd name="connsiteY96" fmla="*/ 657805 h 684743"/>
              <a:gd name="connsiteX97" fmla="*/ 124262 w 266772"/>
              <a:gd name="connsiteY97" fmla="*/ 660412 h 684743"/>
              <a:gd name="connsiteX98" fmla="*/ 123828 w 266772"/>
              <a:gd name="connsiteY98" fmla="*/ 663019 h 684743"/>
              <a:gd name="connsiteX99" fmla="*/ 122959 w 266772"/>
              <a:gd name="connsiteY99" fmla="*/ 665626 h 684743"/>
              <a:gd name="connsiteX100" fmla="*/ 122090 w 266772"/>
              <a:gd name="connsiteY100" fmla="*/ 668233 h 684743"/>
              <a:gd name="connsiteX101" fmla="*/ 119483 w 266772"/>
              <a:gd name="connsiteY101" fmla="*/ 673012 h 684743"/>
              <a:gd name="connsiteX102" fmla="*/ 116007 w 266772"/>
              <a:gd name="connsiteY102" fmla="*/ 676923 h 684743"/>
              <a:gd name="connsiteX103" fmla="*/ 112097 w 266772"/>
              <a:gd name="connsiteY103" fmla="*/ 680398 h 684743"/>
              <a:gd name="connsiteX104" fmla="*/ 107752 w 266772"/>
              <a:gd name="connsiteY104" fmla="*/ 683005 h 684743"/>
              <a:gd name="connsiteX105" fmla="*/ 105145 w 266772"/>
              <a:gd name="connsiteY105" fmla="*/ 683874 h 684743"/>
              <a:gd name="connsiteX106" fmla="*/ 102538 w 266772"/>
              <a:gd name="connsiteY106" fmla="*/ 684309 h 684743"/>
              <a:gd name="connsiteX107" fmla="*/ 99931 w 266772"/>
              <a:gd name="connsiteY107" fmla="*/ 684743 h 684743"/>
              <a:gd name="connsiteX108" fmla="*/ 96890 w 266772"/>
              <a:gd name="connsiteY108" fmla="*/ 684743 h 684743"/>
              <a:gd name="connsiteX109" fmla="*/ 91676 w 266772"/>
              <a:gd name="connsiteY109" fmla="*/ 684743 h 684743"/>
              <a:gd name="connsiteX110" fmla="*/ 89069 w 266772"/>
              <a:gd name="connsiteY110" fmla="*/ 684743 h 684743"/>
              <a:gd name="connsiteX111" fmla="*/ 86462 w 266772"/>
              <a:gd name="connsiteY111" fmla="*/ 684309 h 684743"/>
              <a:gd name="connsiteX112" fmla="*/ 83855 w 266772"/>
              <a:gd name="connsiteY112" fmla="*/ 683874 h 684743"/>
              <a:gd name="connsiteX113" fmla="*/ 81248 w 266772"/>
              <a:gd name="connsiteY113" fmla="*/ 683005 h 684743"/>
              <a:gd name="connsiteX114" fmla="*/ 76469 w 266772"/>
              <a:gd name="connsiteY114" fmla="*/ 680398 h 684743"/>
              <a:gd name="connsiteX115" fmla="*/ 72558 w 266772"/>
              <a:gd name="connsiteY115" fmla="*/ 676923 h 684743"/>
              <a:gd name="connsiteX116" fmla="*/ 69082 w 266772"/>
              <a:gd name="connsiteY116" fmla="*/ 673012 h 684743"/>
              <a:gd name="connsiteX117" fmla="*/ 66476 w 266772"/>
              <a:gd name="connsiteY117" fmla="*/ 668233 h 684743"/>
              <a:gd name="connsiteX118" fmla="*/ 65607 w 266772"/>
              <a:gd name="connsiteY118" fmla="*/ 665626 h 684743"/>
              <a:gd name="connsiteX119" fmla="*/ 65172 w 266772"/>
              <a:gd name="connsiteY119" fmla="*/ 663019 h 684743"/>
              <a:gd name="connsiteX120" fmla="*/ 64738 w 266772"/>
              <a:gd name="connsiteY120" fmla="*/ 660412 h 684743"/>
              <a:gd name="connsiteX121" fmla="*/ 64738 w 266772"/>
              <a:gd name="connsiteY121" fmla="*/ 657805 h 684743"/>
              <a:gd name="connsiteX122" fmla="*/ 64738 w 266772"/>
              <a:gd name="connsiteY122" fmla="*/ 205510 h 684743"/>
              <a:gd name="connsiteX123" fmla="*/ 43448 w 266772"/>
              <a:gd name="connsiteY123" fmla="*/ 205510 h 684743"/>
              <a:gd name="connsiteX124" fmla="*/ 43448 w 266772"/>
              <a:gd name="connsiteY124" fmla="*/ 371917 h 684743"/>
              <a:gd name="connsiteX125" fmla="*/ 43013 w 266772"/>
              <a:gd name="connsiteY125" fmla="*/ 376262 h 684743"/>
              <a:gd name="connsiteX126" fmla="*/ 41710 w 266772"/>
              <a:gd name="connsiteY126" fmla="*/ 380606 h 684743"/>
              <a:gd name="connsiteX127" fmla="*/ 39538 w 266772"/>
              <a:gd name="connsiteY127" fmla="*/ 384082 h 684743"/>
              <a:gd name="connsiteX128" fmla="*/ 36931 w 266772"/>
              <a:gd name="connsiteY128" fmla="*/ 387558 h 684743"/>
              <a:gd name="connsiteX129" fmla="*/ 33455 w 266772"/>
              <a:gd name="connsiteY129" fmla="*/ 390165 h 684743"/>
              <a:gd name="connsiteX130" fmla="*/ 29979 w 266772"/>
              <a:gd name="connsiteY130" fmla="*/ 391903 h 684743"/>
              <a:gd name="connsiteX131" fmla="*/ 25634 w 266772"/>
              <a:gd name="connsiteY131" fmla="*/ 393206 h 684743"/>
              <a:gd name="connsiteX132" fmla="*/ 21289 w 266772"/>
              <a:gd name="connsiteY132" fmla="*/ 393641 h 684743"/>
              <a:gd name="connsiteX133" fmla="*/ 16945 w 266772"/>
              <a:gd name="connsiteY133" fmla="*/ 393206 h 684743"/>
              <a:gd name="connsiteX134" fmla="*/ 13034 w 266772"/>
              <a:gd name="connsiteY134" fmla="*/ 391468 h 684743"/>
              <a:gd name="connsiteX135" fmla="*/ 9558 w 266772"/>
              <a:gd name="connsiteY135" fmla="*/ 389730 h 684743"/>
              <a:gd name="connsiteX136" fmla="*/ 6082 w 266772"/>
              <a:gd name="connsiteY136" fmla="*/ 386689 h 684743"/>
              <a:gd name="connsiteX137" fmla="*/ 3476 w 266772"/>
              <a:gd name="connsiteY137" fmla="*/ 383648 h 684743"/>
              <a:gd name="connsiteX138" fmla="*/ 1738 w 266772"/>
              <a:gd name="connsiteY138" fmla="*/ 379737 h 684743"/>
              <a:gd name="connsiteX139" fmla="*/ 434 w 266772"/>
              <a:gd name="connsiteY139" fmla="*/ 375393 h 684743"/>
              <a:gd name="connsiteX140" fmla="*/ 0 w 266772"/>
              <a:gd name="connsiteY140" fmla="*/ 371048 h 684743"/>
              <a:gd name="connsiteX141" fmla="*/ 0 w 266772"/>
              <a:gd name="connsiteY141" fmla="*/ 173359 h 684743"/>
              <a:gd name="connsiteX142" fmla="*/ 434 w 266772"/>
              <a:gd name="connsiteY142" fmla="*/ 167276 h 684743"/>
              <a:gd name="connsiteX143" fmla="*/ 1303 w 266772"/>
              <a:gd name="connsiteY143" fmla="*/ 162062 h 684743"/>
              <a:gd name="connsiteX144" fmla="*/ 2607 w 266772"/>
              <a:gd name="connsiteY144" fmla="*/ 156414 h 684743"/>
              <a:gd name="connsiteX145" fmla="*/ 4345 w 266772"/>
              <a:gd name="connsiteY145" fmla="*/ 151200 h 684743"/>
              <a:gd name="connsiteX146" fmla="*/ 6951 w 266772"/>
              <a:gd name="connsiteY146" fmla="*/ 146421 h 684743"/>
              <a:gd name="connsiteX147" fmla="*/ 9558 w 266772"/>
              <a:gd name="connsiteY147" fmla="*/ 141642 h 684743"/>
              <a:gd name="connsiteX148" fmla="*/ 13034 w 266772"/>
              <a:gd name="connsiteY148" fmla="*/ 137297 h 684743"/>
              <a:gd name="connsiteX149" fmla="*/ 16510 w 266772"/>
              <a:gd name="connsiteY149" fmla="*/ 133387 h 684743"/>
              <a:gd name="connsiteX150" fmla="*/ 20855 w 266772"/>
              <a:gd name="connsiteY150" fmla="*/ 129476 h 684743"/>
              <a:gd name="connsiteX151" fmla="*/ 25200 w 266772"/>
              <a:gd name="connsiteY151" fmla="*/ 126435 h 684743"/>
              <a:gd name="connsiteX152" fmla="*/ 29545 w 266772"/>
              <a:gd name="connsiteY152" fmla="*/ 123393 h 684743"/>
              <a:gd name="connsiteX153" fmla="*/ 34758 w 266772"/>
              <a:gd name="connsiteY153" fmla="*/ 121221 h 684743"/>
              <a:gd name="connsiteX154" fmla="*/ 39972 w 266772"/>
              <a:gd name="connsiteY154" fmla="*/ 119049 h 684743"/>
              <a:gd name="connsiteX155" fmla="*/ 45186 w 266772"/>
              <a:gd name="connsiteY155" fmla="*/ 117745 h 684743"/>
              <a:gd name="connsiteX156" fmla="*/ 133759 w 266772"/>
              <a:gd name="connsiteY156" fmla="*/ 0 h 684743"/>
              <a:gd name="connsiteX157" fmla="*/ 185959 w 266772"/>
              <a:gd name="connsiteY157" fmla="*/ 52200 h 684743"/>
              <a:gd name="connsiteX158" fmla="*/ 133759 w 266772"/>
              <a:gd name="connsiteY158" fmla="*/ 104400 h 684743"/>
              <a:gd name="connsiteX159" fmla="*/ 81559 w 266772"/>
              <a:gd name="connsiteY159" fmla="*/ 52200 h 684743"/>
              <a:gd name="connsiteX160" fmla="*/ 133759 w 266772"/>
              <a:gd name="connsiteY160" fmla="*/ 0 h 684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266772" h="684743">
                <a:moveTo>
                  <a:pt x="50834" y="116876"/>
                </a:moveTo>
                <a:lnTo>
                  <a:pt x="56482" y="116876"/>
                </a:lnTo>
                <a:lnTo>
                  <a:pt x="96021" y="116876"/>
                </a:lnTo>
                <a:lnTo>
                  <a:pt x="97324" y="130780"/>
                </a:lnTo>
                <a:lnTo>
                  <a:pt x="98628" y="140338"/>
                </a:lnTo>
                <a:lnTo>
                  <a:pt x="100366" y="151200"/>
                </a:lnTo>
                <a:lnTo>
                  <a:pt x="102538" y="163366"/>
                </a:lnTo>
                <a:lnTo>
                  <a:pt x="106014" y="175966"/>
                </a:lnTo>
                <a:lnTo>
                  <a:pt x="109924" y="189435"/>
                </a:lnTo>
                <a:lnTo>
                  <a:pt x="114704" y="203338"/>
                </a:lnTo>
                <a:lnTo>
                  <a:pt x="116441" y="194214"/>
                </a:lnTo>
                <a:lnTo>
                  <a:pt x="119048" y="185524"/>
                </a:lnTo>
                <a:lnTo>
                  <a:pt x="121221" y="177269"/>
                </a:lnTo>
                <a:lnTo>
                  <a:pt x="123828" y="169883"/>
                </a:lnTo>
                <a:lnTo>
                  <a:pt x="128172" y="158586"/>
                </a:lnTo>
                <a:lnTo>
                  <a:pt x="130345" y="154242"/>
                </a:lnTo>
                <a:lnTo>
                  <a:pt x="120786" y="144683"/>
                </a:lnTo>
                <a:lnTo>
                  <a:pt x="133386" y="131649"/>
                </a:lnTo>
                <a:lnTo>
                  <a:pt x="146421" y="144683"/>
                </a:lnTo>
                <a:lnTo>
                  <a:pt x="136862" y="154242"/>
                </a:lnTo>
                <a:lnTo>
                  <a:pt x="138600" y="158586"/>
                </a:lnTo>
                <a:lnTo>
                  <a:pt x="142945" y="169883"/>
                </a:lnTo>
                <a:lnTo>
                  <a:pt x="145552" y="177269"/>
                </a:lnTo>
                <a:lnTo>
                  <a:pt x="148159" y="185524"/>
                </a:lnTo>
                <a:lnTo>
                  <a:pt x="150331" y="194214"/>
                </a:lnTo>
                <a:lnTo>
                  <a:pt x="152069" y="203338"/>
                </a:lnTo>
                <a:lnTo>
                  <a:pt x="157283" y="189435"/>
                </a:lnTo>
                <a:lnTo>
                  <a:pt x="161193" y="175966"/>
                </a:lnTo>
                <a:lnTo>
                  <a:pt x="164234" y="163366"/>
                </a:lnTo>
                <a:lnTo>
                  <a:pt x="166841" y="151200"/>
                </a:lnTo>
                <a:lnTo>
                  <a:pt x="168579" y="140338"/>
                </a:lnTo>
                <a:lnTo>
                  <a:pt x="169883" y="130780"/>
                </a:lnTo>
                <a:lnTo>
                  <a:pt x="171186" y="116876"/>
                </a:lnTo>
                <a:lnTo>
                  <a:pt x="210290" y="116876"/>
                </a:lnTo>
                <a:lnTo>
                  <a:pt x="215938" y="116876"/>
                </a:lnTo>
                <a:lnTo>
                  <a:pt x="221586" y="117745"/>
                </a:lnTo>
                <a:lnTo>
                  <a:pt x="227234" y="119049"/>
                </a:lnTo>
                <a:lnTo>
                  <a:pt x="232448" y="121221"/>
                </a:lnTo>
                <a:lnTo>
                  <a:pt x="237227" y="123393"/>
                </a:lnTo>
                <a:lnTo>
                  <a:pt x="242007" y="126435"/>
                </a:lnTo>
                <a:lnTo>
                  <a:pt x="246352" y="129476"/>
                </a:lnTo>
                <a:lnTo>
                  <a:pt x="250262" y="133387"/>
                </a:lnTo>
                <a:lnTo>
                  <a:pt x="254172" y="137297"/>
                </a:lnTo>
                <a:lnTo>
                  <a:pt x="257214" y="141642"/>
                </a:lnTo>
                <a:lnTo>
                  <a:pt x="260255" y="146421"/>
                </a:lnTo>
                <a:lnTo>
                  <a:pt x="262427" y="151200"/>
                </a:lnTo>
                <a:lnTo>
                  <a:pt x="264600" y="156414"/>
                </a:lnTo>
                <a:lnTo>
                  <a:pt x="265903" y="162062"/>
                </a:lnTo>
                <a:lnTo>
                  <a:pt x="266772" y="167276"/>
                </a:lnTo>
                <a:lnTo>
                  <a:pt x="266772" y="173359"/>
                </a:lnTo>
                <a:lnTo>
                  <a:pt x="266772" y="371917"/>
                </a:lnTo>
                <a:lnTo>
                  <a:pt x="266338" y="376262"/>
                </a:lnTo>
                <a:lnTo>
                  <a:pt x="265034" y="380172"/>
                </a:lnTo>
                <a:lnTo>
                  <a:pt x="263296" y="384082"/>
                </a:lnTo>
                <a:lnTo>
                  <a:pt x="260689" y="387124"/>
                </a:lnTo>
                <a:lnTo>
                  <a:pt x="257214" y="389730"/>
                </a:lnTo>
                <a:lnTo>
                  <a:pt x="253738" y="391903"/>
                </a:lnTo>
                <a:lnTo>
                  <a:pt x="249827" y="393206"/>
                </a:lnTo>
                <a:lnTo>
                  <a:pt x="245048" y="393641"/>
                </a:lnTo>
                <a:lnTo>
                  <a:pt x="240703" y="393206"/>
                </a:lnTo>
                <a:lnTo>
                  <a:pt x="236793" y="391903"/>
                </a:lnTo>
                <a:lnTo>
                  <a:pt x="233317" y="389730"/>
                </a:lnTo>
                <a:lnTo>
                  <a:pt x="229841" y="387124"/>
                </a:lnTo>
                <a:lnTo>
                  <a:pt x="227234" y="384082"/>
                </a:lnTo>
                <a:lnTo>
                  <a:pt x="225062" y="380172"/>
                </a:lnTo>
                <a:lnTo>
                  <a:pt x="224193" y="376262"/>
                </a:lnTo>
                <a:lnTo>
                  <a:pt x="223759" y="371917"/>
                </a:lnTo>
                <a:lnTo>
                  <a:pt x="223759" y="205510"/>
                </a:lnTo>
                <a:lnTo>
                  <a:pt x="202469" y="205510"/>
                </a:lnTo>
                <a:lnTo>
                  <a:pt x="202469" y="657805"/>
                </a:lnTo>
                <a:lnTo>
                  <a:pt x="202469" y="660412"/>
                </a:lnTo>
                <a:lnTo>
                  <a:pt x="202034" y="663019"/>
                </a:lnTo>
                <a:lnTo>
                  <a:pt x="201165" y="665626"/>
                </a:lnTo>
                <a:lnTo>
                  <a:pt x="200296" y="668233"/>
                </a:lnTo>
                <a:lnTo>
                  <a:pt x="197690" y="673012"/>
                </a:lnTo>
                <a:lnTo>
                  <a:pt x="194648" y="676923"/>
                </a:lnTo>
                <a:lnTo>
                  <a:pt x="190303" y="680398"/>
                </a:lnTo>
                <a:lnTo>
                  <a:pt x="185959" y="683005"/>
                </a:lnTo>
                <a:lnTo>
                  <a:pt x="183352" y="683874"/>
                </a:lnTo>
                <a:lnTo>
                  <a:pt x="180745" y="684309"/>
                </a:lnTo>
                <a:lnTo>
                  <a:pt x="178138" y="684743"/>
                </a:lnTo>
                <a:lnTo>
                  <a:pt x="175097" y="684743"/>
                </a:lnTo>
                <a:lnTo>
                  <a:pt x="172490" y="684743"/>
                </a:lnTo>
                <a:lnTo>
                  <a:pt x="169883" y="684309"/>
                </a:lnTo>
                <a:lnTo>
                  <a:pt x="167276" y="683874"/>
                </a:lnTo>
                <a:lnTo>
                  <a:pt x="164669" y="683005"/>
                </a:lnTo>
                <a:lnTo>
                  <a:pt x="159890" y="680398"/>
                </a:lnTo>
                <a:lnTo>
                  <a:pt x="155979" y="676923"/>
                </a:lnTo>
                <a:lnTo>
                  <a:pt x="152503" y="673012"/>
                </a:lnTo>
                <a:lnTo>
                  <a:pt x="149897" y="668233"/>
                </a:lnTo>
                <a:lnTo>
                  <a:pt x="149028" y="665626"/>
                </a:lnTo>
                <a:lnTo>
                  <a:pt x="148593" y="663019"/>
                </a:lnTo>
                <a:lnTo>
                  <a:pt x="148159" y="660412"/>
                </a:lnTo>
                <a:lnTo>
                  <a:pt x="148159" y="657805"/>
                </a:lnTo>
                <a:lnTo>
                  <a:pt x="148159" y="393641"/>
                </a:lnTo>
                <a:lnTo>
                  <a:pt x="124262" y="393641"/>
                </a:lnTo>
                <a:lnTo>
                  <a:pt x="124262" y="657805"/>
                </a:lnTo>
                <a:lnTo>
                  <a:pt x="124262" y="660412"/>
                </a:lnTo>
                <a:lnTo>
                  <a:pt x="123828" y="663019"/>
                </a:lnTo>
                <a:lnTo>
                  <a:pt x="122959" y="665626"/>
                </a:lnTo>
                <a:lnTo>
                  <a:pt x="122090" y="668233"/>
                </a:lnTo>
                <a:lnTo>
                  <a:pt x="119483" y="673012"/>
                </a:lnTo>
                <a:lnTo>
                  <a:pt x="116007" y="676923"/>
                </a:lnTo>
                <a:lnTo>
                  <a:pt x="112097" y="680398"/>
                </a:lnTo>
                <a:lnTo>
                  <a:pt x="107752" y="683005"/>
                </a:lnTo>
                <a:lnTo>
                  <a:pt x="105145" y="683874"/>
                </a:lnTo>
                <a:lnTo>
                  <a:pt x="102538" y="684309"/>
                </a:lnTo>
                <a:lnTo>
                  <a:pt x="99931" y="684743"/>
                </a:lnTo>
                <a:lnTo>
                  <a:pt x="96890" y="684743"/>
                </a:lnTo>
                <a:lnTo>
                  <a:pt x="91676" y="684743"/>
                </a:lnTo>
                <a:lnTo>
                  <a:pt x="89069" y="684743"/>
                </a:lnTo>
                <a:lnTo>
                  <a:pt x="86462" y="684309"/>
                </a:lnTo>
                <a:lnTo>
                  <a:pt x="83855" y="683874"/>
                </a:lnTo>
                <a:lnTo>
                  <a:pt x="81248" y="683005"/>
                </a:lnTo>
                <a:lnTo>
                  <a:pt x="76469" y="680398"/>
                </a:lnTo>
                <a:lnTo>
                  <a:pt x="72558" y="676923"/>
                </a:lnTo>
                <a:lnTo>
                  <a:pt x="69082" y="673012"/>
                </a:lnTo>
                <a:lnTo>
                  <a:pt x="66476" y="668233"/>
                </a:lnTo>
                <a:lnTo>
                  <a:pt x="65607" y="665626"/>
                </a:lnTo>
                <a:lnTo>
                  <a:pt x="65172" y="663019"/>
                </a:lnTo>
                <a:lnTo>
                  <a:pt x="64738" y="660412"/>
                </a:lnTo>
                <a:lnTo>
                  <a:pt x="64738" y="657805"/>
                </a:lnTo>
                <a:lnTo>
                  <a:pt x="64738" y="205510"/>
                </a:lnTo>
                <a:lnTo>
                  <a:pt x="43448" y="205510"/>
                </a:lnTo>
                <a:lnTo>
                  <a:pt x="43448" y="371917"/>
                </a:lnTo>
                <a:lnTo>
                  <a:pt x="43013" y="376262"/>
                </a:lnTo>
                <a:lnTo>
                  <a:pt x="41710" y="380606"/>
                </a:lnTo>
                <a:lnTo>
                  <a:pt x="39538" y="384082"/>
                </a:lnTo>
                <a:lnTo>
                  <a:pt x="36931" y="387558"/>
                </a:lnTo>
                <a:lnTo>
                  <a:pt x="33455" y="390165"/>
                </a:lnTo>
                <a:lnTo>
                  <a:pt x="29979" y="391903"/>
                </a:lnTo>
                <a:lnTo>
                  <a:pt x="25634" y="393206"/>
                </a:lnTo>
                <a:lnTo>
                  <a:pt x="21289" y="393641"/>
                </a:lnTo>
                <a:lnTo>
                  <a:pt x="16945" y="393206"/>
                </a:lnTo>
                <a:lnTo>
                  <a:pt x="13034" y="391468"/>
                </a:lnTo>
                <a:lnTo>
                  <a:pt x="9558" y="389730"/>
                </a:lnTo>
                <a:lnTo>
                  <a:pt x="6082" y="386689"/>
                </a:lnTo>
                <a:lnTo>
                  <a:pt x="3476" y="383648"/>
                </a:lnTo>
                <a:lnTo>
                  <a:pt x="1738" y="379737"/>
                </a:lnTo>
                <a:lnTo>
                  <a:pt x="434" y="375393"/>
                </a:lnTo>
                <a:lnTo>
                  <a:pt x="0" y="371048"/>
                </a:lnTo>
                <a:lnTo>
                  <a:pt x="0" y="173359"/>
                </a:lnTo>
                <a:lnTo>
                  <a:pt x="434" y="167276"/>
                </a:lnTo>
                <a:lnTo>
                  <a:pt x="1303" y="162062"/>
                </a:lnTo>
                <a:lnTo>
                  <a:pt x="2607" y="156414"/>
                </a:lnTo>
                <a:lnTo>
                  <a:pt x="4345" y="151200"/>
                </a:lnTo>
                <a:lnTo>
                  <a:pt x="6951" y="146421"/>
                </a:lnTo>
                <a:lnTo>
                  <a:pt x="9558" y="141642"/>
                </a:lnTo>
                <a:lnTo>
                  <a:pt x="13034" y="137297"/>
                </a:lnTo>
                <a:lnTo>
                  <a:pt x="16510" y="133387"/>
                </a:lnTo>
                <a:lnTo>
                  <a:pt x="20855" y="129476"/>
                </a:lnTo>
                <a:lnTo>
                  <a:pt x="25200" y="126435"/>
                </a:lnTo>
                <a:lnTo>
                  <a:pt x="29545" y="123393"/>
                </a:lnTo>
                <a:lnTo>
                  <a:pt x="34758" y="121221"/>
                </a:lnTo>
                <a:lnTo>
                  <a:pt x="39972" y="119049"/>
                </a:lnTo>
                <a:lnTo>
                  <a:pt x="45186" y="117745"/>
                </a:lnTo>
                <a:close/>
                <a:moveTo>
                  <a:pt x="133759" y="0"/>
                </a:moveTo>
                <a:cubicBezTo>
                  <a:pt x="162588" y="0"/>
                  <a:pt x="185959" y="23371"/>
                  <a:pt x="185959" y="52200"/>
                </a:cubicBezTo>
                <a:cubicBezTo>
                  <a:pt x="185959" y="81029"/>
                  <a:pt x="162588" y="104400"/>
                  <a:pt x="133759" y="104400"/>
                </a:cubicBezTo>
                <a:cubicBezTo>
                  <a:pt x="104930" y="104400"/>
                  <a:pt x="81559" y="81029"/>
                  <a:pt x="81559" y="52200"/>
                </a:cubicBezTo>
                <a:cubicBezTo>
                  <a:pt x="81559" y="23371"/>
                  <a:pt x="104930" y="0"/>
                  <a:pt x="133759" y="0"/>
                </a:cubicBezTo>
                <a:close/>
              </a:path>
            </a:pathLst>
          </a:custGeom>
          <a:solidFill>
            <a:srgbClr val="DE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21" name="PA-文本框 33">
            <a:extLst>
              <a:ext uri="{FF2B5EF4-FFF2-40B4-BE49-F238E27FC236}">
                <a16:creationId xmlns:a16="http://schemas.microsoft.com/office/drawing/2014/main" xmlns="" id="{5BEA9E75-DB87-4AC6-AC0E-E2EB5BDFA86C}"/>
              </a:ext>
            </a:extLst>
          </p:cNvPr>
          <p:cNvSpPr txBox="1"/>
          <p:nvPr>
            <p:custDataLst>
              <p:tags r:id="rId4"/>
            </p:custDataLst>
          </p:nvPr>
        </p:nvSpPr>
        <p:spPr>
          <a:xfrm>
            <a:off x="3186656" y="4986538"/>
            <a:ext cx="2388687" cy="1015663"/>
          </a:xfrm>
          <a:prstGeom prst="rect">
            <a:avLst/>
          </a:prstGeom>
          <a:noFill/>
        </p:spPr>
        <p:txBody>
          <a:bodyPr wrap="square" rtlCol="0">
            <a:spAutoFit/>
          </a:bodyPr>
          <a:lstStyle/>
          <a:p>
            <a:pPr algn="ctr"/>
            <a:r>
              <a:rPr lang="zh-CN" altLang="en-US" sz="2800" b="1" dirty="0">
                <a:latin typeface="微软雅黑" pitchFamily="34" charset="-122"/>
                <a:ea typeface="微软雅黑" pitchFamily="34" charset="-122"/>
              </a:rPr>
              <a:t>候补中央委员</a:t>
            </a:r>
            <a:endParaRPr lang="en-US" altLang="zh-CN" sz="2800" b="1" dirty="0">
              <a:latin typeface="微软雅黑" pitchFamily="34" charset="-122"/>
              <a:ea typeface="微软雅黑" pitchFamily="34" charset="-122"/>
            </a:endParaRPr>
          </a:p>
          <a:p>
            <a:pPr algn="ctr"/>
            <a:r>
              <a:rPr lang="en-US" altLang="zh-CN" sz="3200" b="1" dirty="0">
                <a:solidFill>
                  <a:srgbClr val="D0000A"/>
                </a:solidFill>
                <a:latin typeface="微软雅黑" pitchFamily="34" charset="-122"/>
                <a:ea typeface="微软雅黑" pitchFamily="34" charset="-122"/>
              </a:rPr>
              <a:t>169</a:t>
            </a:r>
            <a:r>
              <a:rPr lang="zh-CN" altLang="en-US" sz="2800" b="1" dirty="0">
                <a:latin typeface="微软雅黑" pitchFamily="34" charset="-122"/>
                <a:ea typeface="微软雅黑" pitchFamily="34" charset="-122"/>
              </a:rPr>
              <a:t>人</a:t>
            </a:r>
          </a:p>
        </p:txBody>
      </p:sp>
      <p:sp>
        <p:nvSpPr>
          <p:cNvPr id="38" name="Freeform 48"/>
          <p:cNvSpPr>
            <a:spLocks noEditPoints="1"/>
          </p:cNvSpPr>
          <p:nvPr/>
        </p:nvSpPr>
        <p:spPr bwMode="auto">
          <a:xfrm>
            <a:off x="7318605" y="3723370"/>
            <a:ext cx="607876" cy="661127"/>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3" name="PA-文本框 33">
            <a:extLst>
              <a:ext uri="{FF2B5EF4-FFF2-40B4-BE49-F238E27FC236}">
                <a16:creationId xmlns:a16="http://schemas.microsoft.com/office/drawing/2014/main" xmlns="" id="{5BEA9E75-DB87-4AC6-AC0E-E2EB5BDFA86C}"/>
              </a:ext>
            </a:extLst>
          </p:cNvPr>
          <p:cNvSpPr txBox="1"/>
          <p:nvPr>
            <p:custDataLst>
              <p:tags r:id="rId5"/>
            </p:custDataLst>
          </p:nvPr>
        </p:nvSpPr>
        <p:spPr>
          <a:xfrm>
            <a:off x="8366079" y="3698327"/>
            <a:ext cx="3493826" cy="707886"/>
          </a:xfrm>
          <a:prstGeom prst="rect">
            <a:avLst/>
          </a:prstGeom>
          <a:noFill/>
        </p:spPr>
        <p:txBody>
          <a:bodyPr wrap="square" rtlCol="0">
            <a:spAutoFit/>
          </a:bodyPr>
          <a:lstStyle/>
          <a:p>
            <a:r>
              <a:rPr lang="zh-CN" altLang="en-US" sz="2000" b="1" dirty="0">
                <a:latin typeface="微软雅黑" pitchFamily="34" charset="-122"/>
                <a:ea typeface="微软雅黑" pitchFamily="34" charset="-122"/>
              </a:rPr>
              <a:t>中央纪律检查委员会常务委员会委员和有关方面负责同志</a:t>
            </a:r>
            <a:endParaRPr lang="en-US" altLang="zh-CN" sz="2000" b="1" dirty="0">
              <a:latin typeface="微软雅黑" pitchFamily="34" charset="-122"/>
              <a:ea typeface="微软雅黑" pitchFamily="34" charset="-122"/>
            </a:endParaRPr>
          </a:p>
        </p:txBody>
      </p:sp>
      <p:sp>
        <p:nvSpPr>
          <p:cNvPr id="44" name="PA-文本框 33">
            <a:extLst>
              <a:ext uri="{FF2B5EF4-FFF2-40B4-BE49-F238E27FC236}">
                <a16:creationId xmlns:a16="http://schemas.microsoft.com/office/drawing/2014/main" xmlns="" id="{5BEA9E75-DB87-4AC6-AC0E-E2EB5BDFA86C}"/>
              </a:ext>
            </a:extLst>
          </p:cNvPr>
          <p:cNvSpPr txBox="1"/>
          <p:nvPr>
            <p:custDataLst>
              <p:tags r:id="rId6"/>
            </p:custDataLst>
          </p:nvPr>
        </p:nvSpPr>
        <p:spPr>
          <a:xfrm>
            <a:off x="8366079" y="4945392"/>
            <a:ext cx="3493826" cy="707886"/>
          </a:xfrm>
          <a:prstGeom prst="rect">
            <a:avLst/>
          </a:prstGeom>
          <a:noFill/>
        </p:spPr>
        <p:txBody>
          <a:bodyPr wrap="square" rtlCol="0">
            <a:spAutoFit/>
          </a:bodyPr>
          <a:lstStyle/>
          <a:p>
            <a:r>
              <a:rPr lang="zh-CN" altLang="en-US" sz="2000" b="1" dirty="0">
                <a:latin typeface="微软雅黑" pitchFamily="34" charset="-122"/>
                <a:ea typeface="微软雅黑" pitchFamily="34" charset="-122"/>
              </a:rPr>
              <a:t>党的十九大代表中的部分基层同志和专家学者</a:t>
            </a:r>
            <a:endParaRPr lang="en-US" altLang="zh-CN" sz="2000" b="1" dirty="0">
              <a:latin typeface="微软雅黑" pitchFamily="34" charset="-122"/>
              <a:ea typeface="微软雅黑" pitchFamily="34" charset="-122"/>
            </a:endParaRPr>
          </a:p>
        </p:txBody>
      </p:sp>
      <p:sp>
        <p:nvSpPr>
          <p:cNvPr id="45" name="Freeform 48"/>
          <p:cNvSpPr>
            <a:spLocks noEditPoints="1"/>
          </p:cNvSpPr>
          <p:nvPr/>
        </p:nvSpPr>
        <p:spPr bwMode="auto">
          <a:xfrm>
            <a:off x="7334525" y="4940314"/>
            <a:ext cx="607876" cy="661127"/>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D0000A"/>
          </a:solidFill>
          <a:ln>
            <a:noFill/>
          </a:ln>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0" name="PA-矩形 8">
            <a:extLst>
              <a:ext uri="{FF2B5EF4-FFF2-40B4-BE49-F238E27FC236}">
                <a16:creationId xmlns:a16="http://schemas.microsoft.com/office/drawing/2014/main" xmlns="" id="{5C6E2711-EDD2-4B34-820A-5DA4A7FD8083}"/>
              </a:ext>
            </a:extLst>
          </p:cNvPr>
          <p:cNvSpPr/>
          <p:nvPr>
            <p:custDataLst>
              <p:tags r:id="rId7"/>
            </p:custDataLst>
          </p:nvPr>
        </p:nvSpPr>
        <p:spPr>
          <a:xfrm>
            <a:off x="1929396" y="454193"/>
            <a:ext cx="2262158" cy="615553"/>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400" b="1" dirty="0">
                <a:solidFill>
                  <a:srgbClr val="D8000A"/>
                </a:solidFill>
                <a:latin typeface="微软雅黑" pitchFamily="34" charset="-122"/>
                <a:ea typeface="微软雅黑" pitchFamily="34" charset="-122"/>
                <a:cs typeface="+mn-ea"/>
                <a:sym typeface="+mn-lt"/>
              </a:rPr>
              <a:t>会议概览</a:t>
            </a:r>
          </a:p>
        </p:txBody>
      </p:sp>
    </p:spTree>
    <p:extLst>
      <p:ext uri="{BB962C8B-B14F-4D97-AF65-F5344CB8AC3E}">
        <p14:creationId xmlns:p14="http://schemas.microsoft.com/office/powerpoint/2010/main" xmlns="" val="3330999609"/>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798744" y="5562574"/>
            <a:ext cx="6391669" cy="1324159"/>
          </a:xfrm>
          <a:prstGeom prst="rect">
            <a:avLst/>
          </a:prstGeom>
        </p:spPr>
      </p:pic>
      <p:sp>
        <p:nvSpPr>
          <p:cNvPr id="16"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2187637" y="475129"/>
            <a:ext cx="4006226" cy="615553"/>
          </a:xfrm>
          <a:prstGeom prst="rect">
            <a:avLst/>
          </a:prstGeom>
        </p:spPr>
        <p:txBody>
          <a:bodyPr wrap="none">
            <a:spAutoFit/>
          </a:bodyPr>
          <a:lstStyle/>
          <a:p>
            <a:pPr algn="ctr"/>
            <a:r>
              <a:rPr lang="zh-CN" altLang="en-US" sz="2600" b="1" dirty="0">
                <a:solidFill>
                  <a:srgbClr val="D8000A"/>
                </a:solidFill>
                <a:cs typeface="+mn-ea"/>
                <a:sym typeface="+mn-lt"/>
              </a:rPr>
              <a:t>　</a:t>
            </a:r>
            <a:r>
              <a:rPr lang="zh-CN" altLang="en-US" sz="3400" b="1" dirty="0">
                <a:solidFill>
                  <a:srgbClr val="D8000A"/>
                </a:solidFill>
                <a:latin typeface="微软雅黑" pitchFamily="34" charset="-122"/>
                <a:ea typeface="微软雅黑" pitchFamily="34" charset="-122"/>
                <a:cs typeface="+mn-ea"/>
                <a:sym typeface="+mn-lt"/>
              </a:rPr>
              <a:t>审议一个重磅文件</a:t>
            </a:r>
          </a:p>
        </p:txBody>
      </p:sp>
      <p:sp>
        <p:nvSpPr>
          <p:cNvPr id="5" name="横卷形 4"/>
          <p:cNvSpPr/>
          <p:nvPr/>
        </p:nvSpPr>
        <p:spPr>
          <a:xfrm>
            <a:off x="1943098" y="2547674"/>
            <a:ext cx="7086206" cy="3120930"/>
          </a:xfrm>
          <a:prstGeom prst="horizontalScroll">
            <a:avLst/>
          </a:prstGeom>
          <a:noFill/>
          <a:ln w="38100">
            <a:solidFill>
              <a:srgbClr val="C00000"/>
            </a:solid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666275" y="3546099"/>
            <a:ext cx="6246322" cy="1200329"/>
          </a:xfrm>
          <a:prstGeom prst="rect">
            <a:avLst/>
          </a:prstGeom>
          <a:noFill/>
        </p:spPr>
        <p:txBody>
          <a:bodyPr wrap="square" rtlCol="0">
            <a:spAutoFit/>
          </a:bodyPr>
          <a:lstStyle/>
          <a:p>
            <a:r>
              <a:rPr lang="zh-CN" altLang="en-US" sz="2400" dirty="0">
                <a:latin typeface="微软雅黑" pitchFamily="34" charset="-122"/>
                <a:ea typeface="微软雅黑" pitchFamily="34" charset="-122"/>
              </a:rPr>
              <a:t>审议通过了</a:t>
            </a:r>
            <a:r>
              <a:rPr lang="en-US" altLang="zh-CN" sz="2400" b="1" dirty="0">
                <a:latin typeface="微软雅黑" pitchFamily="34" charset="-122"/>
                <a:ea typeface="微软雅黑" pitchFamily="34" charset="-122"/>
              </a:rPr>
              <a:t>《</a:t>
            </a:r>
            <a:r>
              <a:rPr lang="zh-CN" altLang="en-US" sz="2400" b="1" dirty="0">
                <a:latin typeface="微软雅黑" pitchFamily="34" charset="-122"/>
                <a:ea typeface="微软雅黑" pitchFamily="34" charset="-122"/>
              </a:rPr>
              <a:t>中共中央关于坚持和完善中国特色社会主义制度、推进国家治理体系和治理能力现代化若干重大问题的决定</a:t>
            </a:r>
            <a:r>
              <a:rPr lang="en-US" altLang="zh-CN" sz="2400" b="1" dirty="0" smtClean="0">
                <a:latin typeface="微软雅黑" pitchFamily="34" charset="-122"/>
                <a:ea typeface="微软雅黑" pitchFamily="34" charset="-122"/>
              </a:rPr>
              <a:t>》</a:t>
            </a:r>
            <a:endParaRPr lang="zh-CN" altLang="en-US" sz="2400" b="1" dirty="0">
              <a:latin typeface="微软雅黑" pitchFamily="34" charset="-122"/>
              <a:ea typeface="微软雅黑" pitchFamily="34" charset="-122"/>
            </a:endParaRPr>
          </a:p>
        </p:txBody>
      </p:sp>
      <p:pic>
        <p:nvPicPr>
          <p:cNvPr id="4" name="图片 3">
            <a:extLst>
              <a:ext uri="{FF2B5EF4-FFF2-40B4-BE49-F238E27FC236}">
                <a16:creationId xmlns:a16="http://schemas.microsoft.com/office/drawing/2014/main" xmlns="" id="{1DF941E8-78A3-4B82-9475-05D1A1C8E258}"/>
              </a:ext>
            </a:extLst>
          </p:cNvPr>
          <p:cNvPicPr>
            <a:picLocks noChangeAspect="1"/>
          </p:cNvPicPr>
          <p:nvPr/>
        </p:nvPicPr>
        <p:blipFill>
          <a:blip r:embed="rId4"/>
          <a:stretch>
            <a:fillRect/>
          </a:stretch>
        </p:blipFill>
        <p:spPr>
          <a:xfrm>
            <a:off x="3336428" y="1669832"/>
            <a:ext cx="4486966" cy="1529027"/>
          </a:xfrm>
          <a:prstGeom prst="rect">
            <a:avLst/>
          </a:prstGeom>
        </p:spPr>
      </p:pic>
    </p:spTree>
    <p:extLst>
      <p:ext uri="{BB962C8B-B14F-4D97-AF65-F5344CB8AC3E}">
        <p14:creationId xmlns:p14="http://schemas.microsoft.com/office/powerpoint/2010/main" xmlns="" val="3218293249"/>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16"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2321510" y="475128"/>
            <a:ext cx="4698723" cy="584775"/>
          </a:xfrm>
          <a:prstGeom prst="rect">
            <a:avLst/>
          </a:prstGeom>
        </p:spPr>
        <p:txBody>
          <a:bodyPr wrap="none">
            <a:spAutoFit/>
          </a:bodyPr>
          <a:lstStyle/>
          <a:p>
            <a:pPr algn="ctr"/>
            <a:r>
              <a:rPr lang="zh-CN" altLang="en-US" sz="3200" b="1" dirty="0">
                <a:solidFill>
                  <a:srgbClr val="D8000A"/>
                </a:solidFill>
                <a:latin typeface="微软雅黑" pitchFamily="34" charset="-122"/>
                <a:ea typeface="微软雅黑" pitchFamily="34" charset="-122"/>
                <a:cs typeface="+mn-ea"/>
                <a:sym typeface="+mn-lt"/>
              </a:rPr>
              <a:t>对一系列重大活动的评价</a:t>
            </a:r>
          </a:p>
        </p:txBody>
      </p:sp>
      <p:grpSp>
        <p:nvGrpSpPr>
          <p:cNvPr id="31" name="Group 23"/>
          <p:cNvGrpSpPr/>
          <p:nvPr/>
        </p:nvGrpSpPr>
        <p:grpSpPr bwMode="auto">
          <a:xfrm>
            <a:off x="1090534" y="2983130"/>
            <a:ext cx="1808810" cy="1805688"/>
            <a:chOff x="49916" y="29949"/>
            <a:chExt cx="339426" cy="339426"/>
          </a:xfrm>
          <a:solidFill>
            <a:srgbClr val="C00000"/>
          </a:solidFill>
        </p:grpSpPr>
        <p:sp>
          <p:nvSpPr>
            <p:cNvPr id="32" name="Freeform 110"/>
            <p:cNvSpPr>
              <a:spLocks noChangeArrowheads="1"/>
            </p:cNvSpPr>
            <p:nvPr/>
          </p:nvSpPr>
          <p:spPr bwMode="auto">
            <a:xfrm>
              <a:off x="259561" y="102327"/>
              <a:ext cx="102328" cy="102328"/>
            </a:xfrm>
            <a:custGeom>
              <a:avLst/>
              <a:gdLst>
                <a:gd name="T0" fmla="*/ 0 w 41"/>
                <a:gd name="T1" fmla="*/ 242931664 h 41"/>
                <a:gd name="T2" fmla="*/ 18686091 w 41"/>
                <a:gd name="T3" fmla="*/ 255390722 h 41"/>
                <a:gd name="T4" fmla="*/ 255390722 w 41"/>
                <a:gd name="T5" fmla="*/ 18686091 h 41"/>
                <a:gd name="T6" fmla="*/ 242931664 w 41"/>
                <a:gd name="T7" fmla="*/ 0 h 41"/>
                <a:gd name="T8" fmla="*/ 0 w 41"/>
                <a:gd name="T9" fmla="*/ 242931664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100">
                <a:ln>
                  <a:solidFill>
                    <a:sysClr val="windowText" lastClr="000000"/>
                  </a:solidFill>
                </a:ln>
                <a:cs typeface="+mn-ea"/>
                <a:sym typeface="+mn-lt"/>
              </a:endParaRPr>
            </a:p>
          </p:txBody>
        </p:sp>
        <p:sp>
          <p:nvSpPr>
            <p:cNvPr id="33" name="Freeform 111"/>
            <p:cNvSpPr>
              <a:spLocks noChangeArrowheads="1"/>
            </p:cNvSpPr>
            <p:nvPr/>
          </p:nvSpPr>
          <p:spPr bwMode="auto">
            <a:xfrm>
              <a:off x="237098" y="74873"/>
              <a:ext cx="109814" cy="114806"/>
            </a:xfrm>
            <a:custGeom>
              <a:avLst/>
              <a:gdLst>
                <a:gd name="T0" fmla="*/ 230469637 w 44"/>
                <a:gd name="T1" fmla="*/ 0 h 46"/>
                <a:gd name="T2" fmla="*/ 0 w 44"/>
                <a:gd name="T3" fmla="*/ 242929496 h 46"/>
                <a:gd name="T4" fmla="*/ 37374197 w 44"/>
                <a:gd name="T5" fmla="*/ 286530818 h 46"/>
                <a:gd name="T6" fmla="*/ 274070786 w 44"/>
                <a:gd name="T7" fmla="*/ 49830796 h 46"/>
                <a:gd name="T8" fmla="*/ 230469637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100">
                <a:ln>
                  <a:solidFill>
                    <a:sysClr val="windowText" lastClr="000000"/>
                  </a:solidFill>
                </a:ln>
                <a:cs typeface="+mn-ea"/>
                <a:sym typeface="+mn-lt"/>
              </a:endParaRPr>
            </a:p>
          </p:txBody>
        </p:sp>
        <p:sp>
          <p:nvSpPr>
            <p:cNvPr id="34" name="Freeform 112"/>
            <p:cNvSpPr>
              <a:spLocks noChangeArrowheads="1"/>
            </p:cNvSpPr>
            <p:nvPr/>
          </p:nvSpPr>
          <p:spPr bwMode="auto">
            <a:xfrm>
              <a:off x="217132" y="59898"/>
              <a:ext cx="104823" cy="104823"/>
            </a:xfrm>
            <a:custGeom>
              <a:avLst/>
              <a:gdLst>
                <a:gd name="T0" fmla="*/ 0 w 42"/>
                <a:gd name="T1" fmla="*/ 236700317 h 42"/>
                <a:gd name="T2" fmla="*/ 24915429 w 42"/>
                <a:gd name="T3" fmla="*/ 261615746 h 42"/>
                <a:gd name="T4" fmla="*/ 261615746 w 42"/>
                <a:gd name="T5" fmla="*/ 24915429 h 42"/>
                <a:gd name="T6" fmla="*/ 236700317 w 42"/>
                <a:gd name="T7" fmla="*/ 0 h 42"/>
                <a:gd name="T8" fmla="*/ 0 w 42"/>
                <a:gd name="T9" fmla="*/ 236700317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100">
                <a:ln>
                  <a:solidFill>
                    <a:sysClr val="windowText" lastClr="000000"/>
                  </a:solidFill>
                </a:ln>
                <a:cs typeface="+mn-ea"/>
                <a:sym typeface="+mn-lt"/>
              </a:endParaRPr>
            </a:p>
          </p:txBody>
        </p:sp>
        <p:sp>
          <p:nvSpPr>
            <p:cNvPr id="35" name="Freeform 113"/>
            <p:cNvSpPr>
              <a:spLocks noChangeArrowheads="1"/>
            </p:cNvSpPr>
            <p:nvPr/>
          </p:nvSpPr>
          <p:spPr bwMode="auto">
            <a:xfrm>
              <a:off x="189679" y="162226"/>
              <a:ext cx="69882" cy="69882"/>
            </a:xfrm>
            <a:custGeom>
              <a:avLst/>
              <a:gdLst>
                <a:gd name="T0" fmla="*/ 174410497 w 28"/>
                <a:gd name="T1" fmla="*/ 124579640 h 28"/>
                <a:gd name="T2" fmla="*/ 49830858 w 28"/>
                <a:gd name="T3" fmla="*/ 0 h 28"/>
                <a:gd name="T4" fmla="*/ 0 w 28"/>
                <a:gd name="T5" fmla="*/ 124579640 h 28"/>
                <a:gd name="T6" fmla="*/ 56060339 w 28"/>
                <a:gd name="T7" fmla="*/ 174410497 h 28"/>
                <a:gd name="T8" fmla="*/ 174410497 w 28"/>
                <a:gd name="T9" fmla="*/ 12457964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100">
                <a:ln>
                  <a:solidFill>
                    <a:sysClr val="windowText" lastClr="000000"/>
                  </a:solidFill>
                </a:ln>
                <a:cs typeface="+mn-ea"/>
                <a:sym typeface="+mn-lt"/>
              </a:endParaRPr>
            </a:p>
          </p:txBody>
        </p:sp>
        <p:sp>
          <p:nvSpPr>
            <p:cNvPr id="36" name="Freeform 114"/>
            <p:cNvSpPr>
              <a:spLocks noChangeArrowheads="1"/>
            </p:cNvSpPr>
            <p:nvPr/>
          </p:nvSpPr>
          <p:spPr bwMode="auto">
            <a:xfrm>
              <a:off x="172208" y="219628"/>
              <a:ext cx="34941" cy="32446"/>
            </a:xfrm>
            <a:custGeom>
              <a:avLst/>
              <a:gdLst>
                <a:gd name="T0" fmla="*/ 0 w 14"/>
                <a:gd name="T1" fmla="*/ 80980224 h 13"/>
                <a:gd name="T2" fmla="*/ 87205249 w 14"/>
                <a:gd name="T3" fmla="*/ 37375296 h 13"/>
                <a:gd name="T4" fmla="*/ 37374391 w 14"/>
                <a:gd name="T5" fmla="*/ 0 h 13"/>
                <a:gd name="T6" fmla="*/ 0 w 14"/>
                <a:gd name="T7" fmla="*/ 80980224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100">
                <a:ln>
                  <a:solidFill>
                    <a:sysClr val="windowText" lastClr="000000"/>
                  </a:solidFill>
                </a:ln>
                <a:cs typeface="+mn-ea"/>
                <a:sym typeface="+mn-lt"/>
              </a:endParaRPr>
            </a:p>
          </p:txBody>
        </p:sp>
        <p:sp>
          <p:nvSpPr>
            <p:cNvPr id="37" name="Freeform 115"/>
            <p:cNvSpPr>
              <a:spLocks noChangeArrowheads="1"/>
            </p:cNvSpPr>
            <p:nvPr/>
          </p:nvSpPr>
          <p:spPr bwMode="auto">
            <a:xfrm>
              <a:off x="319460" y="34941"/>
              <a:ext cx="69882" cy="69882"/>
            </a:xfrm>
            <a:custGeom>
              <a:avLst/>
              <a:gdLst>
                <a:gd name="T0" fmla="*/ 43603872 w 28"/>
                <a:gd name="T1" fmla="*/ 0 h 28"/>
                <a:gd name="T2" fmla="*/ 0 w 28"/>
                <a:gd name="T3" fmla="*/ 49830858 h 28"/>
                <a:gd name="T4" fmla="*/ 124579640 w 28"/>
                <a:gd name="T5" fmla="*/ 174410497 h 28"/>
                <a:gd name="T6" fmla="*/ 174410497 w 28"/>
                <a:gd name="T7" fmla="*/ 124579640 h 28"/>
                <a:gd name="T8" fmla="*/ 43603872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100">
                <a:ln>
                  <a:solidFill>
                    <a:sysClr val="windowText" lastClr="000000"/>
                  </a:solidFill>
                </a:ln>
                <a:cs typeface="+mn-ea"/>
                <a:sym typeface="+mn-lt"/>
              </a:endParaRPr>
            </a:p>
          </p:txBody>
        </p:sp>
        <p:sp>
          <p:nvSpPr>
            <p:cNvPr id="39" name="Freeform 116"/>
            <p:cNvSpPr>
              <a:spLocks noChangeArrowheads="1"/>
            </p:cNvSpPr>
            <p:nvPr/>
          </p:nvSpPr>
          <p:spPr bwMode="auto">
            <a:xfrm>
              <a:off x="52303" y="29949"/>
              <a:ext cx="279527" cy="339426"/>
            </a:xfrm>
            <a:custGeom>
              <a:avLst/>
              <a:gdLst>
                <a:gd name="T0" fmla="*/ 647806318 w 112"/>
                <a:gd name="T1" fmla="*/ 629121099 h 136"/>
                <a:gd name="T2" fmla="*/ 516997665 w 112"/>
                <a:gd name="T3" fmla="*/ 629121099 h 136"/>
                <a:gd name="T4" fmla="*/ 516997665 w 112"/>
                <a:gd name="T5" fmla="*/ 803531156 h 136"/>
                <a:gd name="T6" fmla="*/ 43601220 w 112"/>
                <a:gd name="T7" fmla="*/ 803531156 h 136"/>
                <a:gd name="T8" fmla="*/ 43601220 w 112"/>
                <a:gd name="T9" fmla="*/ 199325423 h 136"/>
                <a:gd name="T10" fmla="*/ 647806318 w 112"/>
                <a:gd name="T11" fmla="*/ 199325423 h 136"/>
                <a:gd name="T12" fmla="*/ 647806318 w 112"/>
                <a:gd name="T13" fmla="*/ 249156154 h 136"/>
                <a:gd name="T14" fmla="*/ 697636998 w 112"/>
                <a:gd name="T15" fmla="*/ 199325423 h 136"/>
                <a:gd name="T16" fmla="*/ 697636998 w 112"/>
                <a:gd name="T17" fmla="*/ 37374297 h 136"/>
                <a:gd name="T18" fmla="*/ 604202602 w 112"/>
                <a:gd name="T19" fmla="*/ 37374297 h 136"/>
                <a:gd name="T20" fmla="*/ 604202602 w 112"/>
                <a:gd name="T21" fmla="*/ 124579325 h 136"/>
                <a:gd name="T22" fmla="*/ 591746180 w 112"/>
                <a:gd name="T23" fmla="*/ 124579325 h 136"/>
                <a:gd name="T24" fmla="*/ 591746180 w 112"/>
                <a:gd name="T25" fmla="*/ 0 h 136"/>
                <a:gd name="T26" fmla="*/ 554371923 w 112"/>
                <a:gd name="T27" fmla="*/ 0 h 136"/>
                <a:gd name="T28" fmla="*/ 554371923 w 112"/>
                <a:gd name="T29" fmla="*/ 124579325 h 136"/>
                <a:gd name="T30" fmla="*/ 541915501 w 112"/>
                <a:gd name="T31" fmla="*/ 124579325 h 136"/>
                <a:gd name="T32" fmla="*/ 541915501 w 112"/>
                <a:gd name="T33" fmla="*/ 37374297 h 136"/>
                <a:gd name="T34" fmla="*/ 492082326 w 112"/>
                <a:gd name="T35" fmla="*/ 37374297 h 136"/>
                <a:gd name="T36" fmla="*/ 492082326 w 112"/>
                <a:gd name="T37" fmla="*/ 124579325 h 136"/>
                <a:gd name="T38" fmla="*/ 473396445 w 112"/>
                <a:gd name="T39" fmla="*/ 124579325 h 136"/>
                <a:gd name="T40" fmla="*/ 473396445 w 112"/>
                <a:gd name="T41" fmla="*/ 0 h 136"/>
                <a:gd name="T42" fmla="*/ 448481105 w 112"/>
                <a:gd name="T43" fmla="*/ 0 h 136"/>
                <a:gd name="T44" fmla="*/ 448481105 w 112"/>
                <a:gd name="T45" fmla="*/ 124579325 h 136"/>
                <a:gd name="T46" fmla="*/ 423565766 w 112"/>
                <a:gd name="T47" fmla="*/ 124579325 h 136"/>
                <a:gd name="T48" fmla="*/ 423565766 w 112"/>
                <a:gd name="T49" fmla="*/ 37374297 h 136"/>
                <a:gd name="T50" fmla="*/ 373735086 w 112"/>
                <a:gd name="T51" fmla="*/ 37374297 h 136"/>
                <a:gd name="T52" fmla="*/ 373735086 w 112"/>
                <a:gd name="T53" fmla="*/ 124579325 h 136"/>
                <a:gd name="T54" fmla="*/ 355046710 w 112"/>
                <a:gd name="T55" fmla="*/ 124579325 h 136"/>
                <a:gd name="T56" fmla="*/ 355046710 w 112"/>
                <a:gd name="T57" fmla="*/ 0 h 136"/>
                <a:gd name="T58" fmla="*/ 330131370 w 112"/>
                <a:gd name="T59" fmla="*/ 0 h 136"/>
                <a:gd name="T60" fmla="*/ 330131370 w 112"/>
                <a:gd name="T61" fmla="*/ 124579325 h 136"/>
                <a:gd name="T62" fmla="*/ 317674948 w 112"/>
                <a:gd name="T63" fmla="*/ 124579325 h 136"/>
                <a:gd name="T64" fmla="*/ 317674948 w 112"/>
                <a:gd name="T65" fmla="*/ 37374297 h 136"/>
                <a:gd name="T66" fmla="*/ 267841773 w 112"/>
                <a:gd name="T67" fmla="*/ 37374297 h 136"/>
                <a:gd name="T68" fmla="*/ 267841773 w 112"/>
                <a:gd name="T69" fmla="*/ 124579325 h 136"/>
                <a:gd name="T70" fmla="*/ 249155892 w 112"/>
                <a:gd name="T71" fmla="*/ 124579325 h 136"/>
                <a:gd name="T72" fmla="*/ 249155892 w 112"/>
                <a:gd name="T73" fmla="*/ 0 h 136"/>
                <a:gd name="T74" fmla="*/ 218011094 w 112"/>
                <a:gd name="T75" fmla="*/ 0 h 136"/>
                <a:gd name="T76" fmla="*/ 218011094 w 112"/>
                <a:gd name="T77" fmla="*/ 124579325 h 136"/>
                <a:gd name="T78" fmla="*/ 199325213 w 112"/>
                <a:gd name="T79" fmla="*/ 124579325 h 136"/>
                <a:gd name="T80" fmla="*/ 199325213 w 112"/>
                <a:gd name="T81" fmla="*/ 37374297 h 136"/>
                <a:gd name="T82" fmla="*/ 155721497 w 112"/>
                <a:gd name="T83" fmla="*/ 37374297 h 136"/>
                <a:gd name="T84" fmla="*/ 155721497 w 112"/>
                <a:gd name="T85" fmla="*/ 124579325 h 136"/>
                <a:gd name="T86" fmla="*/ 143265075 w 112"/>
                <a:gd name="T87" fmla="*/ 124579325 h 136"/>
                <a:gd name="T88" fmla="*/ 143265075 w 112"/>
                <a:gd name="T89" fmla="*/ 0 h 136"/>
                <a:gd name="T90" fmla="*/ 105890817 w 112"/>
                <a:gd name="T91" fmla="*/ 0 h 136"/>
                <a:gd name="T92" fmla="*/ 105890817 w 112"/>
                <a:gd name="T93" fmla="*/ 124579325 h 136"/>
                <a:gd name="T94" fmla="*/ 93434396 w 112"/>
                <a:gd name="T95" fmla="*/ 124579325 h 136"/>
                <a:gd name="T96" fmla="*/ 93434396 w 112"/>
                <a:gd name="T97" fmla="*/ 37374297 h 136"/>
                <a:gd name="T98" fmla="*/ 0 w 112"/>
                <a:gd name="T99" fmla="*/ 37374297 h 136"/>
                <a:gd name="T100" fmla="*/ 0 w 112"/>
                <a:gd name="T101" fmla="*/ 149494691 h 136"/>
                <a:gd name="T102" fmla="*/ 0 w 112"/>
                <a:gd name="T103" fmla="*/ 174410057 h 136"/>
                <a:gd name="T104" fmla="*/ 0 w 112"/>
                <a:gd name="T105" fmla="*/ 847132423 h 136"/>
                <a:gd name="T106" fmla="*/ 554371923 w 112"/>
                <a:gd name="T107" fmla="*/ 847132423 h 136"/>
                <a:gd name="T108" fmla="*/ 697636998 w 112"/>
                <a:gd name="T109" fmla="*/ 685181297 h 136"/>
                <a:gd name="T110" fmla="*/ 697636998 w 112"/>
                <a:gd name="T111" fmla="*/ 523227675 h 136"/>
                <a:gd name="T112" fmla="*/ 647806318 w 112"/>
                <a:gd name="T113" fmla="*/ 573060902 h 136"/>
                <a:gd name="T114" fmla="*/ 647806318 w 112"/>
                <a:gd name="T115" fmla="*/ 629121099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sz="1100">
                <a:ln>
                  <a:solidFill>
                    <a:sysClr val="windowText" lastClr="000000"/>
                  </a:solidFill>
                </a:ln>
                <a:cs typeface="+mn-ea"/>
                <a:sym typeface="+mn-lt"/>
              </a:endParaRPr>
            </a:p>
          </p:txBody>
        </p:sp>
        <p:sp>
          <p:nvSpPr>
            <p:cNvPr id="40" name="Rectangle 117"/>
            <p:cNvSpPr>
              <a:spLocks noChangeArrowheads="1"/>
            </p:cNvSpPr>
            <p:nvPr/>
          </p:nvSpPr>
          <p:spPr bwMode="auto">
            <a:xfrm>
              <a:off x="49916" y="114806"/>
              <a:ext cx="109814" cy="1747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a:ln>
                  <a:solidFill>
                    <a:sysClr val="windowText" lastClr="000000"/>
                  </a:solidFill>
                </a:ln>
                <a:latin typeface="+mn-lt"/>
                <a:ea typeface="+mn-ea"/>
                <a:cs typeface="+mn-ea"/>
                <a:sym typeface="+mn-lt"/>
              </a:endParaRPr>
            </a:p>
          </p:txBody>
        </p:sp>
        <p:sp>
          <p:nvSpPr>
            <p:cNvPr id="41" name="Rectangle 118"/>
            <p:cNvSpPr>
              <a:spLocks noChangeArrowheads="1"/>
            </p:cNvSpPr>
            <p:nvPr/>
          </p:nvSpPr>
          <p:spPr bwMode="auto">
            <a:xfrm>
              <a:off x="49916" y="154738"/>
              <a:ext cx="109814" cy="1747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a:ln>
                  <a:solidFill>
                    <a:sysClr val="windowText" lastClr="000000"/>
                  </a:solidFill>
                </a:ln>
                <a:latin typeface="+mn-lt"/>
                <a:ea typeface="+mn-ea"/>
                <a:cs typeface="+mn-ea"/>
                <a:sym typeface="+mn-lt"/>
              </a:endParaRPr>
            </a:p>
          </p:txBody>
        </p:sp>
        <p:sp>
          <p:nvSpPr>
            <p:cNvPr id="42" name="Rectangle 119"/>
            <p:cNvSpPr>
              <a:spLocks noChangeArrowheads="1"/>
            </p:cNvSpPr>
            <p:nvPr/>
          </p:nvSpPr>
          <p:spPr bwMode="auto">
            <a:xfrm>
              <a:off x="49916" y="199662"/>
              <a:ext cx="109814" cy="1497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a:ln>
                  <a:solidFill>
                    <a:sysClr val="windowText" lastClr="000000"/>
                  </a:solidFill>
                </a:ln>
                <a:latin typeface="+mn-lt"/>
                <a:ea typeface="+mn-ea"/>
                <a:cs typeface="+mn-ea"/>
                <a:sym typeface="+mn-lt"/>
              </a:endParaRPr>
            </a:p>
          </p:txBody>
        </p:sp>
        <p:sp>
          <p:nvSpPr>
            <p:cNvPr id="43" name="Rectangle 120"/>
            <p:cNvSpPr>
              <a:spLocks noChangeArrowheads="1"/>
            </p:cNvSpPr>
            <p:nvPr/>
          </p:nvSpPr>
          <p:spPr bwMode="auto">
            <a:xfrm>
              <a:off x="49916" y="242091"/>
              <a:ext cx="109814" cy="17471"/>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endParaRPr lang="zh-CN" altLang="en-US">
                <a:ln>
                  <a:solidFill>
                    <a:sysClr val="windowText" lastClr="000000"/>
                  </a:solidFill>
                </a:ln>
                <a:latin typeface="+mn-lt"/>
                <a:ea typeface="+mn-ea"/>
                <a:cs typeface="+mn-ea"/>
                <a:sym typeface="+mn-lt"/>
              </a:endParaRPr>
            </a:p>
          </p:txBody>
        </p:sp>
      </p:grpSp>
      <p:grpSp>
        <p:nvGrpSpPr>
          <p:cNvPr id="19" name="组合 18"/>
          <p:cNvGrpSpPr/>
          <p:nvPr/>
        </p:nvGrpSpPr>
        <p:grpSpPr>
          <a:xfrm>
            <a:off x="3429549" y="2006262"/>
            <a:ext cx="5860610" cy="961996"/>
            <a:chOff x="5826772" y="2405790"/>
            <a:chExt cx="5710485" cy="707230"/>
          </a:xfrm>
        </p:grpSpPr>
        <p:sp>
          <p:nvSpPr>
            <p:cNvPr id="22" name="圆角矩形 21"/>
            <p:cNvSpPr/>
            <p:nvPr/>
          </p:nvSpPr>
          <p:spPr>
            <a:xfrm>
              <a:off x="5826772" y="2405790"/>
              <a:ext cx="5710485" cy="707230"/>
            </a:xfrm>
            <a:prstGeom prst="roundRect">
              <a:avLst>
                <a:gd name="adj" fmla="val 50000"/>
              </a:avLst>
            </a:prstGeom>
            <a:noFill/>
            <a:ln w="38100">
              <a:solidFill>
                <a:srgbClr val="D8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4F81BD"/>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21" name="矩形 20"/>
            <p:cNvSpPr/>
            <p:nvPr/>
          </p:nvSpPr>
          <p:spPr>
            <a:xfrm>
              <a:off x="6434625" y="2529856"/>
              <a:ext cx="4494780" cy="520416"/>
            </a:xfrm>
            <a:prstGeom prst="rect">
              <a:avLst/>
            </a:prstGeom>
          </p:spPr>
          <p:txBody>
            <a:bodyPr wrap="square">
              <a:spAutoFit/>
            </a:bodyPr>
            <a:lstStyle/>
            <a:p>
              <a:r>
                <a:rPr lang="zh-CN" altLang="en-US" sz="2000" dirty="0">
                  <a:latin typeface="微软雅黑" pitchFamily="34" charset="-122"/>
                  <a:ea typeface="微软雅黑" pitchFamily="34" charset="-122"/>
                </a:rPr>
                <a:t>庆祝中华人民共和国成立</a:t>
              </a:r>
              <a:r>
                <a:rPr lang="en-US" altLang="zh-CN" sz="2000" dirty="0">
                  <a:latin typeface="微软雅黑" pitchFamily="34" charset="-122"/>
                  <a:ea typeface="微软雅黑" pitchFamily="34" charset="-122"/>
                </a:rPr>
                <a:t>70</a:t>
              </a:r>
              <a:r>
                <a:rPr lang="zh-CN" altLang="en-US" sz="2000" dirty="0">
                  <a:latin typeface="微软雅黑" pitchFamily="34" charset="-122"/>
                  <a:ea typeface="微软雅黑" pitchFamily="34" charset="-122"/>
                </a:rPr>
                <a:t>周年系列活动极大振奋和凝聚了党心军心</a:t>
              </a:r>
              <a:r>
                <a:rPr lang="zh-CN" altLang="en-US" sz="2000" dirty="0" smtClean="0">
                  <a:latin typeface="微软雅黑" pitchFamily="34" charset="-122"/>
                  <a:ea typeface="微软雅黑" pitchFamily="34" charset="-122"/>
                </a:rPr>
                <a:t>民心</a:t>
              </a:r>
              <a:endParaRPr lang="zh-CN" altLang="en-US" sz="2000" dirty="0">
                <a:latin typeface="微软雅黑" pitchFamily="34" charset="-122"/>
                <a:ea typeface="微软雅黑" pitchFamily="34" charset="-122"/>
              </a:endParaRPr>
            </a:p>
          </p:txBody>
        </p:sp>
      </p:grpSp>
      <p:sp>
        <p:nvSpPr>
          <p:cNvPr id="57" name="矩形 56"/>
          <p:cNvSpPr/>
          <p:nvPr/>
        </p:nvSpPr>
        <p:spPr>
          <a:xfrm>
            <a:off x="4053382" y="3172429"/>
            <a:ext cx="4612945" cy="707886"/>
          </a:xfrm>
          <a:prstGeom prst="rect">
            <a:avLst/>
          </a:prstGeom>
        </p:spPr>
        <p:txBody>
          <a:bodyPr wrap="square">
            <a:spAutoFit/>
          </a:bodyPr>
          <a:lstStyle/>
          <a:p>
            <a:r>
              <a:rPr lang="zh-CN" altLang="en-US" sz="2000" dirty="0">
                <a:latin typeface="微软雅黑" pitchFamily="34" charset="-122"/>
                <a:ea typeface="微软雅黑" pitchFamily="34" charset="-122"/>
              </a:rPr>
              <a:t>庆祝改革开放</a:t>
            </a:r>
            <a:r>
              <a:rPr lang="en-US" altLang="zh-CN" sz="2000" dirty="0">
                <a:latin typeface="微软雅黑" pitchFamily="34" charset="-122"/>
                <a:ea typeface="微软雅黑" pitchFamily="34" charset="-122"/>
              </a:rPr>
              <a:t>40</a:t>
            </a:r>
            <a:r>
              <a:rPr lang="zh-CN" altLang="en-US" sz="2000" dirty="0">
                <a:latin typeface="微软雅黑" pitchFamily="34" charset="-122"/>
                <a:ea typeface="微软雅黑" pitchFamily="34" charset="-122"/>
              </a:rPr>
              <a:t>周年系列活动增强了将改革进行到底的</a:t>
            </a:r>
            <a:r>
              <a:rPr lang="zh-CN" altLang="en-US" sz="2000" dirty="0" smtClean="0">
                <a:latin typeface="微软雅黑" pitchFamily="34" charset="-122"/>
                <a:ea typeface="微软雅黑" pitchFamily="34" charset="-122"/>
              </a:rPr>
              <a:t>信心</a:t>
            </a:r>
            <a:endParaRPr lang="zh-CN" altLang="en-US" sz="2000" dirty="0">
              <a:latin typeface="微软雅黑" pitchFamily="34" charset="-122"/>
              <a:ea typeface="微软雅黑" pitchFamily="34" charset="-122"/>
            </a:endParaRPr>
          </a:p>
        </p:txBody>
      </p:sp>
      <p:sp>
        <p:nvSpPr>
          <p:cNvPr id="58" name="矩形 57"/>
          <p:cNvSpPr/>
          <p:nvPr/>
        </p:nvSpPr>
        <p:spPr>
          <a:xfrm>
            <a:off x="3835598" y="4316447"/>
            <a:ext cx="5454561" cy="400110"/>
          </a:xfrm>
          <a:prstGeom prst="rect">
            <a:avLst/>
          </a:prstGeom>
        </p:spPr>
        <p:txBody>
          <a:bodyPr wrap="square">
            <a:spAutoFit/>
          </a:bodyPr>
          <a:lstStyle/>
          <a:p>
            <a:r>
              <a:rPr lang="zh-CN" altLang="en-US" sz="2000" dirty="0">
                <a:latin typeface="微软雅黑" pitchFamily="34" charset="-122"/>
                <a:ea typeface="微软雅黑" pitchFamily="34" charset="-122"/>
              </a:rPr>
              <a:t>“不忘初心、牢记使命”主题教育成效</a:t>
            </a:r>
            <a:r>
              <a:rPr lang="zh-CN" altLang="en-US" sz="2000" dirty="0" smtClean="0">
                <a:latin typeface="微软雅黑" pitchFamily="34" charset="-122"/>
                <a:ea typeface="微软雅黑" pitchFamily="34" charset="-122"/>
              </a:rPr>
              <a:t>明显</a:t>
            </a:r>
            <a:endParaRPr lang="zh-CN" altLang="en-US" sz="2000" dirty="0">
              <a:latin typeface="微软雅黑" pitchFamily="34" charset="-122"/>
              <a:ea typeface="微软雅黑" pitchFamily="34" charset="-122"/>
            </a:endParaRPr>
          </a:p>
        </p:txBody>
      </p:sp>
      <p:sp>
        <p:nvSpPr>
          <p:cNvPr id="59" name="矩形 58"/>
          <p:cNvSpPr/>
          <p:nvPr/>
        </p:nvSpPr>
        <p:spPr>
          <a:xfrm>
            <a:off x="4053381" y="5345269"/>
            <a:ext cx="5454561" cy="400110"/>
          </a:xfrm>
          <a:prstGeom prst="rect">
            <a:avLst/>
          </a:prstGeom>
        </p:spPr>
        <p:txBody>
          <a:bodyPr wrap="square">
            <a:spAutoFit/>
          </a:bodyPr>
          <a:lstStyle/>
          <a:p>
            <a:r>
              <a:rPr lang="zh-CN" altLang="en-US" sz="2000" dirty="0">
                <a:latin typeface="微软雅黑" pitchFamily="34" charset="-122"/>
                <a:ea typeface="微软雅黑" pitchFamily="34" charset="-122"/>
              </a:rPr>
              <a:t>深化党和国家机构改革各项工作胜利</a:t>
            </a:r>
            <a:r>
              <a:rPr lang="zh-CN" altLang="en-US" sz="2000" dirty="0" smtClean="0">
                <a:latin typeface="微软雅黑" pitchFamily="34" charset="-122"/>
                <a:ea typeface="微软雅黑" pitchFamily="34" charset="-122"/>
              </a:rPr>
              <a:t>完成</a:t>
            </a:r>
            <a:endParaRPr lang="zh-CN" altLang="en-US" sz="2000" dirty="0">
              <a:latin typeface="微软雅黑" pitchFamily="34" charset="-122"/>
              <a:ea typeface="微软雅黑" pitchFamily="34" charset="-122"/>
            </a:endParaRPr>
          </a:p>
        </p:txBody>
      </p:sp>
      <p:sp>
        <p:nvSpPr>
          <p:cNvPr id="62" name="圆角矩形 61"/>
          <p:cNvSpPr/>
          <p:nvPr/>
        </p:nvSpPr>
        <p:spPr>
          <a:xfrm>
            <a:off x="3394839" y="3005877"/>
            <a:ext cx="5860610" cy="961996"/>
          </a:xfrm>
          <a:prstGeom prst="roundRect">
            <a:avLst>
              <a:gd name="adj" fmla="val 50000"/>
            </a:avLst>
          </a:prstGeom>
          <a:noFill/>
          <a:ln w="38100">
            <a:solidFill>
              <a:srgbClr val="D8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4F81BD"/>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64" name="圆角矩形 63"/>
          <p:cNvSpPr/>
          <p:nvPr/>
        </p:nvSpPr>
        <p:spPr>
          <a:xfrm>
            <a:off x="3409190" y="4007331"/>
            <a:ext cx="5860610" cy="961996"/>
          </a:xfrm>
          <a:prstGeom prst="roundRect">
            <a:avLst>
              <a:gd name="adj" fmla="val 50000"/>
            </a:avLst>
          </a:prstGeom>
          <a:noFill/>
          <a:ln w="38100">
            <a:solidFill>
              <a:srgbClr val="D8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4F81BD"/>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65" name="圆角矩形 64"/>
          <p:cNvSpPr/>
          <p:nvPr/>
        </p:nvSpPr>
        <p:spPr>
          <a:xfrm>
            <a:off x="3394839" y="5009226"/>
            <a:ext cx="5860610" cy="961996"/>
          </a:xfrm>
          <a:prstGeom prst="roundRect">
            <a:avLst>
              <a:gd name="adj" fmla="val 50000"/>
            </a:avLst>
          </a:prstGeom>
          <a:noFill/>
          <a:ln w="38100">
            <a:solidFill>
              <a:srgbClr val="D800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rgbClr val="4F81BD"/>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Tree>
    <p:extLst>
      <p:ext uri="{BB962C8B-B14F-4D97-AF65-F5344CB8AC3E}">
        <p14:creationId xmlns:p14="http://schemas.microsoft.com/office/powerpoint/2010/main" xmlns="" val="3425760595"/>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798744" y="5527850"/>
            <a:ext cx="6391669" cy="1324159"/>
          </a:xfrm>
          <a:prstGeom prst="rect">
            <a:avLst/>
          </a:prstGeom>
        </p:spPr>
      </p:pic>
      <p:sp>
        <p:nvSpPr>
          <p:cNvPr id="16"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2429459" y="461481"/>
            <a:ext cx="2646878" cy="584775"/>
          </a:xfrm>
          <a:prstGeom prst="rect">
            <a:avLst/>
          </a:prstGeom>
        </p:spPr>
        <p:txBody>
          <a:bodyPr wrap="none">
            <a:spAutoFit/>
          </a:bodyPr>
          <a:lstStyle/>
          <a:p>
            <a:pPr algn="ctr"/>
            <a:r>
              <a:rPr lang="zh-CN" altLang="en-US" sz="3200" b="1" dirty="0">
                <a:solidFill>
                  <a:srgbClr val="D8000A"/>
                </a:solidFill>
                <a:latin typeface="微软雅黑" pitchFamily="34" charset="-122"/>
                <a:ea typeface="微软雅黑" pitchFamily="34" charset="-122"/>
                <a:cs typeface="+mn-ea"/>
                <a:sym typeface="+mn-lt"/>
              </a:rPr>
              <a:t>一个重要判断</a:t>
            </a:r>
          </a:p>
        </p:txBody>
      </p:sp>
      <p:sp>
        <p:nvSpPr>
          <p:cNvPr id="57" name="矩形 56"/>
          <p:cNvSpPr/>
          <p:nvPr/>
        </p:nvSpPr>
        <p:spPr>
          <a:xfrm>
            <a:off x="3599010" y="3020202"/>
            <a:ext cx="6810236" cy="961289"/>
          </a:xfrm>
          <a:prstGeom prst="rect">
            <a:avLst/>
          </a:prstGeom>
        </p:spPr>
        <p:txBody>
          <a:bodyPr wrap="square">
            <a:spAutoFit/>
          </a:bodyPr>
          <a:lstStyle/>
          <a:p>
            <a:pPr>
              <a:lnSpc>
                <a:spcPct val="150000"/>
              </a:lnSpc>
            </a:pPr>
            <a:r>
              <a:rPr lang="zh-CN" altLang="en-US" sz="2000" dirty="0">
                <a:latin typeface="微软雅黑" pitchFamily="34" charset="-122"/>
                <a:ea typeface="微软雅黑" pitchFamily="34" charset="-122"/>
              </a:rPr>
              <a:t>是以马克思主义为指导、植根中国大地、具有深厚中华文化根基、深得人民拥护的制度和治理体系；</a:t>
            </a:r>
          </a:p>
        </p:txBody>
      </p:sp>
      <p:sp>
        <p:nvSpPr>
          <p:cNvPr id="58" name="矩形 57"/>
          <p:cNvSpPr/>
          <p:nvPr/>
        </p:nvSpPr>
        <p:spPr>
          <a:xfrm>
            <a:off x="3599010" y="4121482"/>
            <a:ext cx="6318336" cy="400110"/>
          </a:xfrm>
          <a:prstGeom prst="rect">
            <a:avLst/>
          </a:prstGeom>
        </p:spPr>
        <p:txBody>
          <a:bodyPr wrap="square">
            <a:spAutoFit/>
          </a:bodyPr>
          <a:lstStyle/>
          <a:p>
            <a:r>
              <a:rPr lang="zh-CN" altLang="en-US" sz="2000" dirty="0">
                <a:latin typeface="微软雅黑" pitchFamily="34" charset="-122"/>
                <a:ea typeface="微软雅黑" pitchFamily="34" charset="-122"/>
              </a:rPr>
              <a:t>是具有强大生命力和巨大优越性的制度和治理体系；</a:t>
            </a:r>
          </a:p>
        </p:txBody>
      </p:sp>
      <p:sp>
        <p:nvSpPr>
          <p:cNvPr id="59" name="矩形 58"/>
          <p:cNvSpPr/>
          <p:nvPr/>
        </p:nvSpPr>
        <p:spPr>
          <a:xfrm>
            <a:off x="3599010" y="4664297"/>
            <a:ext cx="7250960" cy="1422954"/>
          </a:xfrm>
          <a:prstGeom prst="rect">
            <a:avLst/>
          </a:prstGeom>
        </p:spPr>
        <p:txBody>
          <a:bodyPr wrap="square">
            <a:spAutoFit/>
          </a:bodyPr>
          <a:lstStyle/>
          <a:p>
            <a:pPr>
              <a:lnSpc>
                <a:spcPct val="150000"/>
              </a:lnSpc>
            </a:pPr>
            <a:r>
              <a:rPr lang="zh-CN" altLang="en-US" sz="2000" dirty="0">
                <a:latin typeface="微软雅黑" pitchFamily="34" charset="-122"/>
                <a:ea typeface="微软雅黑" pitchFamily="34" charset="-122"/>
              </a:rPr>
              <a:t>是能够持续推动拥有近十四亿人口大国进步和发展、确保拥有五千多年文明史的中华民族实现“两个一百年”奋斗目标进而实现伟大复兴的制度和治理体系。</a:t>
            </a:r>
          </a:p>
        </p:txBody>
      </p:sp>
      <p:grpSp>
        <p:nvGrpSpPr>
          <p:cNvPr id="86" name="组合 85"/>
          <p:cNvGrpSpPr/>
          <p:nvPr/>
        </p:nvGrpSpPr>
        <p:grpSpPr>
          <a:xfrm>
            <a:off x="510311" y="2682872"/>
            <a:ext cx="2291459" cy="3490261"/>
            <a:chOff x="4343579" y="3138371"/>
            <a:chExt cx="2722602" cy="4146961"/>
          </a:xfrm>
        </p:grpSpPr>
        <p:sp>
          <p:nvSpPr>
            <p:cNvPr id="88" name="矩形 87"/>
            <p:cNvSpPr/>
            <p:nvPr/>
          </p:nvSpPr>
          <p:spPr>
            <a:xfrm rot="19800000">
              <a:off x="6559130" y="5686983"/>
              <a:ext cx="379899" cy="1598349"/>
            </a:xfrm>
            <a:prstGeom prst="rect">
              <a:avLst/>
            </a:prstGeom>
            <a:solidFill>
              <a:srgbClr val="D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65000"/>
                  </a:prstClr>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89" name="任意多边形 88"/>
            <p:cNvSpPr/>
            <p:nvPr/>
          </p:nvSpPr>
          <p:spPr>
            <a:xfrm rot="19800000">
              <a:off x="4343579" y="3138371"/>
              <a:ext cx="2722602" cy="3074541"/>
            </a:xfrm>
            <a:custGeom>
              <a:avLst/>
              <a:gdLst>
                <a:gd name="connsiteX0" fmla="*/ 2463543 w 3413126"/>
                <a:gd name="connsiteY0" fmla="*/ 310144 h 3854326"/>
                <a:gd name="connsiteX1" fmla="*/ 1706563 w 3413126"/>
                <a:gd name="connsiteY1" fmla="*/ 118470 h 3854326"/>
                <a:gd name="connsiteX2" fmla="*/ 118470 w 3413126"/>
                <a:gd name="connsiteY2" fmla="*/ 1706563 h 3854326"/>
                <a:gd name="connsiteX3" fmla="*/ 1706563 w 3413126"/>
                <a:gd name="connsiteY3" fmla="*/ 3294656 h 3854326"/>
                <a:gd name="connsiteX4" fmla="*/ 3294656 w 3413126"/>
                <a:gd name="connsiteY4" fmla="*/ 1706563 h 3854326"/>
                <a:gd name="connsiteX5" fmla="*/ 2463543 w 3413126"/>
                <a:gd name="connsiteY5" fmla="*/ 310144 h 3854326"/>
                <a:gd name="connsiteX6" fmla="*/ 2520012 w 3413126"/>
                <a:gd name="connsiteY6" fmla="*/ 205973 h 3854326"/>
                <a:gd name="connsiteX7" fmla="*/ 3413126 w 3413126"/>
                <a:gd name="connsiteY7" fmla="*/ 1706563 h 3854326"/>
                <a:gd name="connsiteX8" fmla="*/ 2050495 w 3413126"/>
                <a:gd name="connsiteY8" fmla="*/ 3378455 h 3854326"/>
                <a:gd name="connsiteX9" fmla="*/ 2020888 w 3413126"/>
                <a:gd name="connsiteY9" fmla="*/ 3382974 h 3854326"/>
                <a:gd name="connsiteX10" fmla="*/ 2020888 w 3413126"/>
                <a:gd name="connsiteY10" fmla="*/ 3824057 h 3854326"/>
                <a:gd name="connsiteX11" fmla="*/ 1879914 w 3413126"/>
                <a:gd name="connsiteY11" fmla="*/ 3845573 h 3854326"/>
                <a:gd name="connsiteX12" fmla="*/ 1706564 w 3413126"/>
                <a:gd name="connsiteY12" fmla="*/ 3854326 h 3854326"/>
                <a:gd name="connsiteX13" fmla="*/ 1533214 w 3413126"/>
                <a:gd name="connsiteY13" fmla="*/ 3845573 h 3854326"/>
                <a:gd name="connsiteX14" fmla="*/ 1392238 w 3413126"/>
                <a:gd name="connsiteY14" fmla="*/ 3824057 h 3854326"/>
                <a:gd name="connsiteX15" fmla="*/ 1392238 w 3413126"/>
                <a:gd name="connsiteY15" fmla="*/ 3382974 h 3854326"/>
                <a:gd name="connsiteX16" fmla="*/ 1362631 w 3413126"/>
                <a:gd name="connsiteY16" fmla="*/ 3378455 h 3854326"/>
                <a:gd name="connsiteX17" fmla="*/ 0 w 3413126"/>
                <a:gd name="connsiteY17" fmla="*/ 1706563 h 3854326"/>
                <a:gd name="connsiteX18" fmla="*/ 1706563 w 3413126"/>
                <a:gd name="connsiteY18" fmla="*/ 0 h 3854326"/>
                <a:gd name="connsiteX19" fmla="*/ 2520012 w 3413126"/>
                <a:gd name="connsiteY19" fmla="*/ 205973 h 385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413126" h="3854326">
                  <a:moveTo>
                    <a:pt x="2463543" y="310144"/>
                  </a:moveTo>
                  <a:cubicBezTo>
                    <a:pt x="2238521" y="187905"/>
                    <a:pt x="1980650" y="118470"/>
                    <a:pt x="1706563" y="118470"/>
                  </a:cubicBezTo>
                  <a:cubicBezTo>
                    <a:pt x="829483" y="118470"/>
                    <a:pt x="118470" y="829483"/>
                    <a:pt x="118470" y="1706563"/>
                  </a:cubicBezTo>
                  <a:cubicBezTo>
                    <a:pt x="118470" y="2583643"/>
                    <a:pt x="829483" y="3294656"/>
                    <a:pt x="1706563" y="3294656"/>
                  </a:cubicBezTo>
                  <a:cubicBezTo>
                    <a:pt x="2583643" y="3294656"/>
                    <a:pt x="3294656" y="2583643"/>
                    <a:pt x="3294656" y="1706563"/>
                  </a:cubicBezTo>
                  <a:cubicBezTo>
                    <a:pt x="3294656" y="1103571"/>
                    <a:pt x="2958591" y="579071"/>
                    <a:pt x="2463543" y="310144"/>
                  </a:cubicBezTo>
                  <a:close/>
                  <a:moveTo>
                    <a:pt x="2520012" y="205973"/>
                  </a:moveTo>
                  <a:cubicBezTo>
                    <a:pt x="3051991" y="494961"/>
                    <a:pt x="3413126" y="1058588"/>
                    <a:pt x="3413126" y="1706563"/>
                  </a:cubicBezTo>
                  <a:cubicBezTo>
                    <a:pt x="3413126" y="2531259"/>
                    <a:pt x="2828147" y="3219324"/>
                    <a:pt x="2050495" y="3378455"/>
                  </a:cubicBezTo>
                  <a:lnTo>
                    <a:pt x="2020888" y="3382974"/>
                  </a:lnTo>
                  <a:lnTo>
                    <a:pt x="2020888" y="3824057"/>
                  </a:lnTo>
                  <a:lnTo>
                    <a:pt x="1879914" y="3845573"/>
                  </a:lnTo>
                  <a:cubicBezTo>
                    <a:pt x="1822918" y="3851361"/>
                    <a:pt x="1765087" y="3854326"/>
                    <a:pt x="1706564" y="3854326"/>
                  </a:cubicBezTo>
                  <a:cubicBezTo>
                    <a:pt x="1648041" y="3854326"/>
                    <a:pt x="1590210" y="3851361"/>
                    <a:pt x="1533214" y="3845573"/>
                  </a:cubicBezTo>
                  <a:lnTo>
                    <a:pt x="1392238" y="3824057"/>
                  </a:lnTo>
                  <a:lnTo>
                    <a:pt x="1392238" y="3382974"/>
                  </a:lnTo>
                  <a:lnTo>
                    <a:pt x="1362631" y="3378455"/>
                  </a:lnTo>
                  <a:cubicBezTo>
                    <a:pt x="584979" y="3219324"/>
                    <a:pt x="0" y="2531258"/>
                    <a:pt x="0" y="1706563"/>
                  </a:cubicBezTo>
                  <a:cubicBezTo>
                    <a:pt x="0" y="764054"/>
                    <a:pt x="764054" y="0"/>
                    <a:pt x="1706563" y="0"/>
                  </a:cubicBezTo>
                  <a:cubicBezTo>
                    <a:pt x="2001097" y="0"/>
                    <a:pt x="2278204" y="74615"/>
                    <a:pt x="2520012" y="205973"/>
                  </a:cubicBezTo>
                  <a:close/>
                </a:path>
              </a:pathLst>
            </a:custGeom>
            <a:solidFill>
              <a:srgbClr val="D0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lumMod val="65000"/>
                  </a:prstClr>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90" name="Freeform 104"/>
            <p:cNvSpPr>
              <a:spLocks noEditPoints="1"/>
            </p:cNvSpPr>
            <p:nvPr/>
          </p:nvSpPr>
          <p:spPr bwMode="auto">
            <a:xfrm>
              <a:off x="5290043" y="3647324"/>
              <a:ext cx="637778" cy="637777"/>
            </a:xfrm>
            <a:custGeom>
              <a:avLst/>
              <a:gdLst>
                <a:gd name="T0" fmla="*/ 562 w 1019"/>
                <a:gd name="T1" fmla="*/ 11 h 1017"/>
                <a:gd name="T2" fmla="*/ 449 w 1019"/>
                <a:gd name="T3" fmla="*/ 63 h 1017"/>
                <a:gd name="T4" fmla="*/ 360 w 1019"/>
                <a:gd name="T5" fmla="*/ 147 h 1017"/>
                <a:gd name="T6" fmla="*/ 303 w 1019"/>
                <a:gd name="T7" fmla="*/ 257 h 1017"/>
                <a:gd name="T8" fmla="*/ 287 w 1019"/>
                <a:gd name="T9" fmla="*/ 366 h 1017"/>
                <a:gd name="T10" fmla="*/ 324 w 1019"/>
                <a:gd name="T11" fmla="*/ 527 h 1017"/>
                <a:gd name="T12" fmla="*/ 7 w 1019"/>
                <a:gd name="T13" fmla="*/ 887 h 1017"/>
                <a:gd name="T14" fmla="*/ 5 w 1019"/>
                <a:gd name="T15" fmla="*/ 950 h 1017"/>
                <a:gd name="T16" fmla="*/ 36 w 1019"/>
                <a:gd name="T17" fmla="*/ 996 h 1017"/>
                <a:gd name="T18" fmla="*/ 96 w 1019"/>
                <a:gd name="T19" fmla="*/ 1017 h 1017"/>
                <a:gd name="T20" fmla="*/ 148 w 1019"/>
                <a:gd name="T21" fmla="*/ 1002 h 1017"/>
                <a:gd name="T22" fmla="*/ 535 w 1019"/>
                <a:gd name="T23" fmla="*/ 712 h 1017"/>
                <a:gd name="T24" fmla="*/ 672 w 1019"/>
                <a:gd name="T25" fmla="*/ 731 h 1017"/>
                <a:gd name="T26" fmla="*/ 795 w 1019"/>
                <a:gd name="T27" fmla="*/ 703 h 1017"/>
                <a:gd name="T28" fmla="*/ 898 w 1019"/>
                <a:gd name="T29" fmla="*/ 637 h 1017"/>
                <a:gd name="T30" fmla="*/ 975 w 1019"/>
                <a:gd name="T31" fmla="*/ 540 h 1017"/>
                <a:gd name="T32" fmla="*/ 1014 w 1019"/>
                <a:gd name="T33" fmla="*/ 421 h 1017"/>
                <a:gd name="T34" fmla="*/ 1014 w 1019"/>
                <a:gd name="T35" fmla="*/ 310 h 1017"/>
                <a:gd name="T36" fmla="*/ 975 w 1019"/>
                <a:gd name="T37" fmla="*/ 191 h 1017"/>
                <a:gd name="T38" fmla="*/ 898 w 1019"/>
                <a:gd name="T39" fmla="*/ 95 h 1017"/>
                <a:gd name="T40" fmla="*/ 795 w 1019"/>
                <a:gd name="T41" fmla="*/ 28 h 1017"/>
                <a:gd name="T42" fmla="*/ 672 w 1019"/>
                <a:gd name="T43" fmla="*/ 0 h 1017"/>
                <a:gd name="T44" fmla="*/ 100 w 1019"/>
                <a:gd name="T45" fmla="*/ 954 h 1017"/>
                <a:gd name="T46" fmla="*/ 73 w 1019"/>
                <a:gd name="T47" fmla="*/ 944 h 1017"/>
                <a:gd name="T48" fmla="*/ 66 w 1019"/>
                <a:gd name="T49" fmla="*/ 912 h 1017"/>
                <a:gd name="T50" fmla="*/ 406 w 1019"/>
                <a:gd name="T51" fmla="*/ 635 h 1017"/>
                <a:gd name="T52" fmla="*/ 607 w 1019"/>
                <a:gd name="T53" fmla="*/ 664 h 1017"/>
                <a:gd name="T54" fmla="*/ 509 w 1019"/>
                <a:gd name="T55" fmla="*/ 631 h 1017"/>
                <a:gd name="T56" fmla="*/ 430 w 1019"/>
                <a:gd name="T57" fmla="*/ 569 h 1017"/>
                <a:gd name="T58" fmla="*/ 374 w 1019"/>
                <a:gd name="T59" fmla="*/ 483 h 1017"/>
                <a:gd name="T60" fmla="*/ 351 w 1019"/>
                <a:gd name="T61" fmla="*/ 381 h 1017"/>
                <a:gd name="T62" fmla="*/ 360 w 1019"/>
                <a:gd name="T63" fmla="*/ 290 h 1017"/>
                <a:gd name="T64" fmla="*/ 402 w 1019"/>
                <a:gd name="T65" fmla="*/ 197 h 1017"/>
                <a:gd name="T66" fmla="*/ 472 w 1019"/>
                <a:gd name="T67" fmla="*/ 124 h 1017"/>
                <a:gd name="T68" fmla="*/ 563 w 1019"/>
                <a:gd name="T69" fmla="*/ 78 h 1017"/>
                <a:gd name="T70" fmla="*/ 653 w 1019"/>
                <a:gd name="T71" fmla="*/ 64 h 1017"/>
                <a:gd name="T72" fmla="*/ 757 w 1019"/>
                <a:gd name="T73" fmla="*/ 82 h 1017"/>
                <a:gd name="T74" fmla="*/ 845 w 1019"/>
                <a:gd name="T75" fmla="*/ 132 h 1017"/>
                <a:gd name="T76" fmla="*/ 911 w 1019"/>
                <a:gd name="T77" fmla="*/ 209 h 1017"/>
                <a:gd name="T78" fmla="*/ 949 w 1019"/>
                <a:gd name="T79" fmla="*/ 305 h 1017"/>
                <a:gd name="T80" fmla="*/ 954 w 1019"/>
                <a:gd name="T81" fmla="*/ 396 h 1017"/>
                <a:gd name="T82" fmla="*/ 925 w 1019"/>
                <a:gd name="T83" fmla="*/ 496 h 1017"/>
                <a:gd name="T84" fmla="*/ 866 w 1019"/>
                <a:gd name="T85" fmla="*/ 580 h 1017"/>
                <a:gd name="T86" fmla="*/ 784 w 1019"/>
                <a:gd name="T87" fmla="*/ 638 h 1017"/>
                <a:gd name="T88" fmla="*/ 684 w 1019"/>
                <a:gd name="T89" fmla="*/ 667 h 1017"/>
                <a:gd name="T90" fmla="*/ 810 w 1019"/>
                <a:gd name="T91" fmla="*/ 187 h 1017"/>
                <a:gd name="T92" fmla="*/ 775 w 1019"/>
                <a:gd name="T93" fmla="*/ 193 h 1017"/>
                <a:gd name="T94" fmla="*/ 772 w 1019"/>
                <a:gd name="T95" fmla="*/ 234 h 1017"/>
                <a:gd name="T96" fmla="*/ 820 w 1019"/>
                <a:gd name="T97" fmla="*/ 315 h 1017"/>
                <a:gd name="T98" fmla="*/ 815 w 1019"/>
                <a:gd name="T99" fmla="*/ 433 h 1017"/>
                <a:gd name="T100" fmla="*/ 769 w 1019"/>
                <a:gd name="T101" fmla="*/ 502 h 1017"/>
                <a:gd name="T102" fmla="*/ 775 w 1019"/>
                <a:gd name="T103" fmla="*/ 538 h 1017"/>
                <a:gd name="T104" fmla="*/ 810 w 1019"/>
                <a:gd name="T105" fmla="*/ 544 h 1017"/>
                <a:gd name="T106" fmla="*/ 874 w 1019"/>
                <a:gd name="T107" fmla="*/ 457 h 1017"/>
                <a:gd name="T108" fmla="*/ 881 w 1019"/>
                <a:gd name="T109" fmla="*/ 29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9" h="1017">
                  <a:moveTo>
                    <a:pt x="653" y="0"/>
                  </a:moveTo>
                  <a:lnTo>
                    <a:pt x="653" y="0"/>
                  </a:lnTo>
                  <a:lnTo>
                    <a:pt x="634" y="0"/>
                  </a:lnTo>
                  <a:lnTo>
                    <a:pt x="615" y="1"/>
                  </a:lnTo>
                  <a:lnTo>
                    <a:pt x="597" y="5"/>
                  </a:lnTo>
                  <a:lnTo>
                    <a:pt x="579" y="8"/>
                  </a:lnTo>
                  <a:lnTo>
                    <a:pt x="562" y="11"/>
                  </a:lnTo>
                  <a:lnTo>
                    <a:pt x="544" y="16"/>
                  </a:lnTo>
                  <a:lnTo>
                    <a:pt x="527" y="22"/>
                  </a:lnTo>
                  <a:lnTo>
                    <a:pt x="510" y="28"/>
                  </a:lnTo>
                  <a:lnTo>
                    <a:pt x="494" y="36"/>
                  </a:lnTo>
                  <a:lnTo>
                    <a:pt x="479" y="44"/>
                  </a:lnTo>
                  <a:lnTo>
                    <a:pt x="463" y="53"/>
                  </a:lnTo>
                  <a:lnTo>
                    <a:pt x="449" y="63"/>
                  </a:lnTo>
                  <a:lnTo>
                    <a:pt x="434" y="72"/>
                  </a:lnTo>
                  <a:lnTo>
                    <a:pt x="420" y="84"/>
                  </a:lnTo>
                  <a:lnTo>
                    <a:pt x="407" y="95"/>
                  </a:lnTo>
                  <a:lnTo>
                    <a:pt x="394" y="108"/>
                  </a:lnTo>
                  <a:lnTo>
                    <a:pt x="382" y="119"/>
                  </a:lnTo>
                  <a:lnTo>
                    <a:pt x="371" y="133"/>
                  </a:lnTo>
                  <a:lnTo>
                    <a:pt x="360" y="147"/>
                  </a:lnTo>
                  <a:lnTo>
                    <a:pt x="349" y="161"/>
                  </a:lnTo>
                  <a:lnTo>
                    <a:pt x="339" y="176"/>
                  </a:lnTo>
                  <a:lnTo>
                    <a:pt x="331" y="191"/>
                  </a:lnTo>
                  <a:lnTo>
                    <a:pt x="323" y="207"/>
                  </a:lnTo>
                  <a:lnTo>
                    <a:pt x="316" y="223"/>
                  </a:lnTo>
                  <a:lnTo>
                    <a:pt x="309" y="240"/>
                  </a:lnTo>
                  <a:lnTo>
                    <a:pt x="303" y="257"/>
                  </a:lnTo>
                  <a:lnTo>
                    <a:pt x="299" y="274"/>
                  </a:lnTo>
                  <a:lnTo>
                    <a:pt x="294" y="292"/>
                  </a:lnTo>
                  <a:lnTo>
                    <a:pt x="291" y="310"/>
                  </a:lnTo>
                  <a:lnTo>
                    <a:pt x="289" y="329"/>
                  </a:lnTo>
                  <a:lnTo>
                    <a:pt x="287" y="347"/>
                  </a:lnTo>
                  <a:lnTo>
                    <a:pt x="287" y="366"/>
                  </a:lnTo>
                  <a:lnTo>
                    <a:pt x="287" y="366"/>
                  </a:lnTo>
                  <a:lnTo>
                    <a:pt x="288" y="390"/>
                  </a:lnTo>
                  <a:lnTo>
                    <a:pt x="290" y="414"/>
                  </a:lnTo>
                  <a:lnTo>
                    <a:pt x="294" y="438"/>
                  </a:lnTo>
                  <a:lnTo>
                    <a:pt x="300" y="462"/>
                  </a:lnTo>
                  <a:lnTo>
                    <a:pt x="306" y="484"/>
                  </a:lnTo>
                  <a:lnTo>
                    <a:pt x="315" y="506"/>
                  </a:lnTo>
                  <a:lnTo>
                    <a:pt x="324" y="527"/>
                  </a:lnTo>
                  <a:lnTo>
                    <a:pt x="336" y="547"/>
                  </a:lnTo>
                  <a:lnTo>
                    <a:pt x="28" y="854"/>
                  </a:lnTo>
                  <a:lnTo>
                    <a:pt x="28" y="854"/>
                  </a:lnTo>
                  <a:lnTo>
                    <a:pt x="22" y="862"/>
                  </a:lnTo>
                  <a:lnTo>
                    <a:pt x="16" y="869"/>
                  </a:lnTo>
                  <a:lnTo>
                    <a:pt x="11" y="878"/>
                  </a:lnTo>
                  <a:lnTo>
                    <a:pt x="7" y="887"/>
                  </a:lnTo>
                  <a:lnTo>
                    <a:pt x="5" y="895"/>
                  </a:lnTo>
                  <a:lnTo>
                    <a:pt x="2" y="904"/>
                  </a:lnTo>
                  <a:lnTo>
                    <a:pt x="0" y="913"/>
                  </a:lnTo>
                  <a:lnTo>
                    <a:pt x="0" y="922"/>
                  </a:lnTo>
                  <a:lnTo>
                    <a:pt x="0" y="932"/>
                  </a:lnTo>
                  <a:lnTo>
                    <a:pt x="2" y="940"/>
                  </a:lnTo>
                  <a:lnTo>
                    <a:pt x="5" y="950"/>
                  </a:lnTo>
                  <a:lnTo>
                    <a:pt x="7" y="958"/>
                  </a:lnTo>
                  <a:lnTo>
                    <a:pt x="11" y="967"/>
                  </a:lnTo>
                  <a:lnTo>
                    <a:pt x="16" y="974"/>
                  </a:lnTo>
                  <a:lnTo>
                    <a:pt x="22" y="982"/>
                  </a:lnTo>
                  <a:lnTo>
                    <a:pt x="28" y="990"/>
                  </a:lnTo>
                  <a:lnTo>
                    <a:pt x="28" y="990"/>
                  </a:lnTo>
                  <a:lnTo>
                    <a:pt x="36" y="996"/>
                  </a:lnTo>
                  <a:lnTo>
                    <a:pt x="43" y="1002"/>
                  </a:lnTo>
                  <a:lnTo>
                    <a:pt x="52" y="1007"/>
                  </a:lnTo>
                  <a:lnTo>
                    <a:pt x="59" y="1011"/>
                  </a:lnTo>
                  <a:lnTo>
                    <a:pt x="69" y="1014"/>
                  </a:lnTo>
                  <a:lnTo>
                    <a:pt x="78" y="1016"/>
                  </a:lnTo>
                  <a:lnTo>
                    <a:pt x="86" y="1017"/>
                  </a:lnTo>
                  <a:lnTo>
                    <a:pt x="96" y="1017"/>
                  </a:lnTo>
                  <a:lnTo>
                    <a:pt x="96" y="1017"/>
                  </a:lnTo>
                  <a:lnTo>
                    <a:pt x="104" y="1017"/>
                  </a:lnTo>
                  <a:lnTo>
                    <a:pt x="114" y="1016"/>
                  </a:lnTo>
                  <a:lnTo>
                    <a:pt x="123" y="1014"/>
                  </a:lnTo>
                  <a:lnTo>
                    <a:pt x="131" y="1011"/>
                  </a:lnTo>
                  <a:lnTo>
                    <a:pt x="140" y="1007"/>
                  </a:lnTo>
                  <a:lnTo>
                    <a:pt x="148" y="1002"/>
                  </a:lnTo>
                  <a:lnTo>
                    <a:pt x="156" y="996"/>
                  </a:lnTo>
                  <a:lnTo>
                    <a:pt x="163" y="990"/>
                  </a:lnTo>
                  <a:lnTo>
                    <a:pt x="470" y="683"/>
                  </a:lnTo>
                  <a:lnTo>
                    <a:pt x="470" y="683"/>
                  </a:lnTo>
                  <a:lnTo>
                    <a:pt x="492" y="693"/>
                  </a:lnTo>
                  <a:lnTo>
                    <a:pt x="512" y="703"/>
                  </a:lnTo>
                  <a:lnTo>
                    <a:pt x="535" y="712"/>
                  </a:lnTo>
                  <a:lnTo>
                    <a:pt x="557" y="718"/>
                  </a:lnTo>
                  <a:lnTo>
                    <a:pt x="580" y="724"/>
                  </a:lnTo>
                  <a:lnTo>
                    <a:pt x="604" y="728"/>
                  </a:lnTo>
                  <a:lnTo>
                    <a:pt x="628" y="731"/>
                  </a:lnTo>
                  <a:lnTo>
                    <a:pt x="653" y="731"/>
                  </a:lnTo>
                  <a:lnTo>
                    <a:pt x="653" y="731"/>
                  </a:lnTo>
                  <a:lnTo>
                    <a:pt x="672" y="731"/>
                  </a:lnTo>
                  <a:lnTo>
                    <a:pt x="690" y="730"/>
                  </a:lnTo>
                  <a:lnTo>
                    <a:pt x="708" y="727"/>
                  </a:lnTo>
                  <a:lnTo>
                    <a:pt x="727" y="723"/>
                  </a:lnTo>
                  <a:lnTo>
                    <a:pt x="744" y="720"/>
                  </a:lnTo>
                  <a:lnTo>
                    <a:pt x="762" y="715"/>
                  </a:lnTo>
                  <a:lnTo>
                    <a:pt x="778" y="709"/>
                  </a:lnTo>
                  <a:lnTo>
                    <a:pt x="795" y="703"/>
                  </a:lnTo>
                  <a:lnTo>
                    <a:pt x="811" y="696"/>
                  </a:lnTo>
                  <a:lnTo>
                    <a:pt x="828" y="687"/>
                  </a:lnTo>
                  <a:lnTo>
                    <a:pt x="843" y="678"/>
                  </a:lnTo>
                  <a:lnTo>
                    <a:pt x="858" y="669"/>
                  </a:lnTo>
                  <a:lnTo>
                    <a:pt x="872" y="659"/>
                  </a:lnTo>
                  <a:lnTo>
                    <a:pt x="886" y="647"/>
                  </a:lnTo>
                  <a:lnTo>
                    <a:pt x="898" y="637"/>
                  </a:lnTo>
                  <a:lnTo>
                    <a:pt x="911" y="624"/>
                  </a:lnTo>
                  <a:lnTo>
                    <a:pt x="924" y="612"/>
                  </a:lnTo>
                  <a:lnTo>
                    <a:pt x="935" y="598"/>
                  </a:lnTo>
                  <a:lnTo>
                    <a:pt x="947" y="584"/>
                  </a:lnTo>
                  <a:lnTo>
                    <a:pt x="956" y="570"/>
                  </a:lnTo>
                  <a:lnTo>
                    <a:pt x="966" y="555"/>
                  </a:lnTo>
                  <a:lnTo>
                    <a:pt x="975" y="540"/>
                  </a:lnTo>
                  <a:lnTo>
                    <a:pt x="983" y="524"/>
                  </a:lnTo>
                  <a:lnTo>
                    <a:pt x="991" y="508"/>
                  </a:lnTo>
                  <a:lnTo>
                    <a:pt x="997" y="492"/>
                  </a:lnTo>
                  <a:lnTo>
                    <a:pt x="1002" y="475"/>
                  </a:lnTo>
                  <a:lnTo>
                    <a:pt x="1008" y="457"/>
                  </a:lnTo>
                  <a:lnTo>
                    <a:pt x="1011" y="439"/>
                  </a:lnTo>
                  <a:lnTo>
                    <a:pt x="1014" y="421"/>
                  </a:lnTo>
                  <a:lnTo>
                    <a:pt x="1018" y="403"/>
                  </a:lnTo>
                  <a:lnTo>
                    <a:pt x="1019" y="384"/>
                  </a:lnTo>
                  <a:lnTo>
                    <a:pt x="1019" y="366"/>
                  </a:lnTo>
                  <a:lnTo>
                    <a:pt x="1019" y="366"/>
                  </a:lnTo>
                  <a:lnTo>
                    <a:pt x="1019" y="347"/>
                  </a:lnTo>
                  <a:lnTo>
                    <a:pt x="1018" y="329"/>
                  </a:lnTo>
                  <a:lnTo>
                    <a:pt x="1014" y="310"/>
                  </a:lnTo>
                  <a:lnTo>
                    <a:pt x="1011" y="292"/>
                  </a:lnTo>
                  <a:lnTo>
                    <a:pt x="1008" y="274"/>
                  </a:lnTo>
                  <a:lnTo>
                    <a:pt x="1002" y="257"/>
                  </a:lnTo>
                  <a:lnTo>
                    <a:pt x="997" y="240"/>
                  </a:lnTo>
                  <a:lnTo>
                    <a:pt x="991" y="223"/>
                  </a:lnTo>
                  <a:lnTo>
                    <a:pt x="983" y="207"/>
                  </a:lnTo>
                  <a:lnTo>
                    <a:pt x="975" y="191"/>
                  </a:lnTo>
                  <a:lnTo>
                    <a:pt x="966" y="176"/>
                  </a:lnTo>
                  <a:lnTo>
                    <a:pt x="956" y="161"/>
                  </a:lnTo>
                  <a:lnTo>
                    <a:pt x="947" y="147"/>
                  </a:lnTo>
                  <a:lnTo>
                    <a:pt x="935" y="133"/>
                  </a:lnTo>
                  <a:lnTo>
                    <a:pt x="924" y="119"/>
                  </a:lnTo>
                  <a:lnTo>
                    <a:pt x="911" y="108"/>
                  </a:lnTo>
                  <a:lnTo>
                    <a:pt x="898" y="95"/>
                  </a:lnTo>
                  <a:lnTo>
                    <a:pt x="886" y="84"/>
                  </a:lnTo>
                  <a:lnTo>
                    <a:pt x="872" y="72"/>
                  </a:lnTo>
                  <a:lnTo>
                    <a:pt x="858" y="63"/>
                  </a:lnTo>
                  <a:lnTo>
                    <a:pt x="843" y="53"/>
                  </a:lnTo>
                  <a:lnTo>
                    <a:pt x="828" y="44"/>
                  </a:lnTo>
                  <a:lnTo>
                    <a:pt x="811" y="36"/>
                  </a:lnTo>
                  <a:lnTo>
                    <a:pt x="795" y="28"/>
                  </a:lnTo>
                  <a:lnTo>
                    <a:pt x="778" y="22"/>
                  </a:lnTo>
                  <a:lnTo>
                    <a:pt x="762" y="16"/>
                  </a:lnTo>
                  <a:lnTo>
                    <a:pt x="744" y="11"/>
                  </a:lnTo>
                  <a:lnTo>
                    <a:pt x="727" y="8"/>
                  </a:lnTo>
                  <a:lnTo>
                    <a:pt x="708" y="5"/>
                  </a:lnTo>
                  <a:lnTo>
                    <a:pt x="690" y="1"/>
                  </a:lnTo>
                  <a:lnTo>
                    <a:pt x="672" y="0"/>
                  </a:lnTo>
                  <a:lnTo>
                    <a:pt x="653" y="0"/>
                  </a:lnTo>
                  <a:lnTo>
                    <a:pt x="653" y="0"/>
                  </a:lnTo>
                  <a:close/>
                  <a:moveTo>
                    <a:pt x="118" y="944"/>
                  </a:moveTo>
                  <a:lnTo>
                    <a:pt x="118" y="944"/>
                  </a:lnTo>
                  <a:lnTo>
                    <a:pt x="112" y="950"/>
                  </a:lnTo>
                  <a:lnTo>
                    <a:pt x="105" y="952"/>
                  </a:lnTo>
                  <a:lnTo>
                    <a:pt x="100" y="954"/>
                  </a:lnTo>
                  <a:lnTo>
                    <a:pt x="96" y="954"/>
                  </a:lnTo>
                  <a:lnTo>
                    <a:pt x="96" y="954"/>
                  </a:lnTo>
                  <a:lnTo>
                    <a:pt x="92" y="954"/>
                  </a:lnTo>
                  <a:lnTo>
                    <a:pt x="86" y="952"/>
                  </a:lnTo>
                  <a:lnTo>
                    <a:pt x="80" y="950"/>
                  </a:lnTo>
                  <a:lnTo>
                    <a:pt x="73" y="944"/>
                  </a:lnTo>
                  <a:lnTo>
                    <a:pt x="73" y="944"/>
                  </a:lnTo>
                  <a:lnTo>
                    <a:pt x="68" y="938"/>
                  </a:lnTo>
                  <a:lnTo>
                    <a:pt x="66" y="933"/>
                  </a:lnTo>
                  <a:lnTo>
                    <a:pt x="65" y="926"/>
                  </a:lnTo>
                  <a:lnTo>
                    <a:pt x="64" y="922"/>
                  </a:lnTo>
                  <a:lnTo>
                    <a:pt x="64" y="922"/>
                  </a:lnTo>
                  <a:lnTo>
                    <a:pt x="65" y="918"/>
                  </a:lnTo>
                  <a:lnTo>
                    <a:pt x="66" y="912"/>
                  </a:lnTo>
                  <a:lnTo>
                    <a:pt x="68" y="906"/>
                  </a:lnTo>
                  <a:lnTo>
                    <a:pt x="73" y="899"/>
                  </a:lnTo>
                  <a:lnTo>
                    <a:pt x="373" y="600"/>
                  </a:lnTo>
                  <a:lnTo>
                    <a:pt x="373" y="600"/>
                  </a:lnTo>
                  <a:lnTo>
                    <a:pt x="383" y="613"/>
                  </a:lnTo>
                  <a:lnTo>
                    <a:pt x="394" y="624"/>
                  </a:lnTo>
                  <a:lnTo>
                    <a:pt x="406" y="635"/>
                  </a:lnTo>
                  <a:lnTo>
                    <a:pt x="418" y="645"/>
                  </a:lnTo>
                  <a:lnTo>
                    <a:pt x="118" y="944"/>
                  </a:lnTo>
                  <a:close/>
                  <a:moveTo>
                    <a:pt x="653" y="668"/>
                  </a:moveTo>
                  <a:lnTo>
                    <a:pt x="653" y="668"/>
                  </a:lnTo>
                  <a:lnTo>
                    <a:pt x="638" y="668"/>
                  </a:lnTo>
                  <a:lnTo>
                    <a:pt x="622" y="667"/>
                  </a:lnTo>
                  <a:lnTo>
                    <a:pt x="607" y="664"/>
                  </a:lnTo>
                  <a:lnTo>
                    <a:pt x="592" y="661"/>
                  </a:lnTo>
                  <a:lnTo>
                    <a:pt x="578" y="658"/>
                  </a:lnTo>
                  <a:lnTo>
                    <a:pt x="563" y="654"/>
                  </a:lnTo>
                  <a:lnTo>
                    <a:pt x="549" y="649"/>
                  </a:lnTo>
                  <a:lnTo>
                    <a:pt x="536" y="644"/>
                  </a:lnTo>
                  <a:lnTo>
                    <a:pt x="522" y="638"/>
                  </a:lnTo>
                  <a:lnTo>
                    <a:pt x="509" y="631"/>
                  </a:lnTo>
                  <a:lnTo>
                    <a:pt x="496" y="624"/>
                  </a:lnTo>
                  <a:lnTo>
                    <a:pt x="484" y="616"/>
                  </a:lnTo>
                  <a:lnTo>
                    <a:pt x="472" y="608"/>
                  </a:lnTo>
                  <a:lnTo>
                    <a:pt x="461" y="599"/>
                  </a:lnTo>
                  <a:lnTo>
                    <a:pt x="450" y="589"/>
                  </a:lnTo>
                  <a:lnTo>
                    <a:pt x="439" y="580"/>
                  </a:lnTo>
                  <a:lnTo>
                    <a:pt x="430" y="569"/>
                  </a:lnTo>
                  <a:lnTo>
                    <a:pt x="420" y="558"/>
                  </a:lnTo>
                  <a:lnTo>
                    <a:pt x="410" y="546"/>
                  </a:lnTo>
                  <a:lnTo>
                    <a:pt x="402" y="535"/>
                  </a:lnTo>
                  <a:lnTo>
                    <a:pt x="394" y="522"/>
                  </a:lnTo>
                  <a:lnTo>
                    <a:pt x="387" y="510"/>
                  </a:lnTo>
                  <a:lnTo>
                    <a:pt x="380" y="496"/>
                  </a:lnTo>
                  <a:lnTo>
                    <a:pt x="374" y="483"/>
                  </a:lnTo>
                  <a:lnTo>
                    <a:pt x="368" y="469"/>
                  </a:lnTo>
                  <a:lnTo>
                    <a:pt x="364" y="455"/>
                  </a:lnTo>
                  <a:lnTo>
                    <a:pt x="360" y="441"/>
                  </a:lnTo>
                  <a:lnTo>
                    <a:pt x="357" y="426"/>
                  </a:lnTo>
                  <a:lnTo>
                    <a:pt x="354" y="411"/>
                  </a:lnTo>
                  <a:lnTo>
                    <a:pt x="352" y="396"/>
                  </a:lnTo>
                  <a:lnTo>
                    <a:pt x="351" y="381"/>
                  </a:lnTo>
                  <a:lnTo>
                    <a:pt x="350" y="366"/>
                  </a:lnTo>
                  <a:lnTo>
                    <a:pt x="350" y="366"/>
                  </a:lnTo>
                  <a:lnTo>
                    <a:pt x="351" y="350"/>
                  </a:lnTo>
                  <a:lnTo>
                    <a:pt x="352" y="335"/>
                  </a:lnTo>
                  <a:lnTo>
                    <a:pt x="354" y="320"/>
                  </a:lnTo>
                  <a:lnTo>
                    <a:pt x="357" y="305"/>
                  </a:lnTo>
                  <a:lnTo>
                    <a:pt x="360" y="290"/>
                  </a:lnTo>
                  <a:lnTo>
                    <a:pt x="364" y="276"/>
                  </a:lnTo>
                  <a:lnTo>
                    <a:pt x="368" y="262"/>
                  </a:lnTo>
                  <a:lnTo>
                    <a:pt x="374" y="248"/>
                  </a:lnTo>
                  <a:lnTo>
                    <a:pt x="380" y="235"/>
                  </a:lnTo>
                  <a:lnTo>
                    <a:pt x="387" y="221"/>
                  </a:lnTo>
                  <a:lnTo>
                    <a:pt x="394" y="209"/>
                  </a:lnTo>
                  <a:lnTo>
                    <a:pt x="402" y="197"/>
                  </a:lnTo>
                  <a:lnTo>
                    <a:pt x="410" y="185"/>
                  </a:lnTo>
                  <a:lnTo>
                    <a:pt x="420" y="173"/>
                  </a:lnTo>
                  <a:lnTo>
                    <a:pt x="430" y="162"/>
                  </a:lnTo>
                  <a:lnTo>
                    <a:pt x="439" y="152"/>
                  </a:lnTo>
                  <a:lnTo>
                    <a:pt x="450" y="142"/>
                  </a:lnTo>
                  <a:lnTo>
                    <a:pt x="461" y="132"/>
                  </a:lnTo>
                  <a:lnTo>
                    <a:pt x="472" y="124"/>
                  </a:lnTo>
                  <a:lnTo>
                    <a:pt x="484" y="115"/>
                  </a:lnTo>
                  <a:lnTo>
                    <a:pt x="496" y="108"/>
                  </a:lnTo>
                  <a:lnTo>
                    <a:pt x="509" y="100"/>
                  </a:lnTo>
                  <a:lnTo>
                    <a:pt x="522" y="94"/>
                  </a:lnTo>
                  <a:lnTo>
                    <a:pt x="536" y="87"/>
                  </a:lnTo>
                  <a:lnTo>
                    <a:pt x="549" y="82"/>
                  </a:lnTo>
                  <a:lnTo>
                    <a:pt x="563" y="78"/>
                  </a:lnTo>
                  <a:lnTo>
                    <a:pt x="578" y="73"/>
                  </a:lnTo>
                  <a:lnTo>
                    <a:pt x="592" y="70"/>
                  </a:lnTo>
                  <a:lnTo>
                    <a:pt x="607" y="67"/>
                  </a:lnTo>
                  <a:lnTo>
                    <a:pt x="622" y="65"/>
                  </a:lnTo>
                  <a:lnTo>
                    <a:pt x="638" y="64"/>
                  </a:lnTo>
                  <a:lnTo>
                    <a:pt x="653" y="64"/>
                  </a:lnTo>
                  <a:lnTo>
                    <a:pt x="653" y="64"/>
                  </a:lnTo>
                  <a:lnTo>
                    <a:pt x="669" y="64"/>
                  </a:lnTo>
                  <a:lnTo>
                    <a:pt x="684" y="65"/>
                  </a:lnTo>
                  <a:lnTo>
                    <a:pt x="699" y="67"/>
                  </a:lnTo>
                  <a:lnTo>
                    <a:pt x="714" y="70"/>
                  </a:lnTo>
                  <a:lnTo>
                    <a:pt x="729" y="73"/>
                  </a:lnTo>
                  <a:lnTo>
                    <a:pt x="743" y="78"/>
                  </a:lnTo>
                  <a:lnTo>
                    <a:pt x="757" y="82"/>
                  </a:lnTo>
                  <a:lnTo>
                    <a:pt x="771" y="87"/>
                  </a:lnTo>
                  <a:lnTo>
                    <a:pt x="784" y="94"/>
                  </a:lnTo>
                  <a:lnTo>
                    <a:pt x="796" y="100"/>
                  </a:lnTo>
                  <a:lnTo>
                    <a:pt x="809" y="108"/>
                  </a:lnTo>
                  <a:lnTo>
                    <a:pt x="822" y="115"/>
                  </a:lnTo>
                  <a:lnTo>
                    <a:pt x="834" y="124"/>
                  </a:lnTo>
                  <a:lnTo>
                    <a:pt x="845" y="132"/>
                  </a:lnTo>
                  <a:lnTo>
                    <a:pt x="857" y="142"/>
                  </a:lnTo>
                  <a:lnTo>
                    <a:pt x="866" y="152"/>
                  </a:lnTo>
                  <a:lnTo>
                    <a:pt x="877" y="162"/>
                  </a:lnTo>
                  <a:lnTo>
                    <a:pt x="887" y="173"/>
                  </a:lnTo>
                  <a:lnTo>
                    <a:pt x="895" y="185"/>
                  </a:lnTo>
                  <a:lnTo>
                    <a:pt x="904" y="197"/>
                  </a:lnTo>
                  <a:lnTo>
                    <a:pt x="911" y="209"/>
                  </a:lnTo>
                  <a:lnTo>
                    <a:pt x="919" y="221"/>
                  </a:lnTo>
                  <a:lnTo>
                    <a:pt x="925" y="235"/>
                  </a:lnTo>
                  <a:lnTo>
                    <a:pt x="932" y="248"/>
                  </a:lnTo>
                  <a:lnTo>
                    <a:pt x="937" y="262"/>
                  </a:lnTo>
                  <a:lnTo>
                    <a:pt x="941" y="276"/>
                  </a:lnTo>
                  <a:lnTo>
                    <a:pt x="946" y="290"/>
                  </a:lnTo>
                  <a:lnTo>
                    <a:pt x="949" y="305"/>
                  </a:lnTo>
                  <a:lnTo>
                    <a:pt x="952" y="320"/>
                  </a:lnTo>
                  <a:lnTo>
                    <a:pt x="954" y="335"/>
                  </a:lnTo>
                  <a:lnTo>
                    <a:pt x="955" y="350"/>
                  </a:lnTo>
                  <a:lnTo>
                    <a:pt x="955" y="366"/>
                  </a:lnTo>
                  <a:lnTo>
                    <a:pt x="955" y="366"/>
                  </a:lnTo>
                  <a:lnTo>
                    <a:pt x="955" y="381"/>
                  </a:lnTo>
                  <a:lnTo>
                    <a:pt x="954" y="396"/>
                  </a:lnTo>
                  <a:lnTo>
                    <a:pt x="952" y="411"/>
                  </a:lnTo>
                  <a:lnTo>
                    <a:pt x="949" y="426"/>
                  </a:lnTo>
                  <a:lnTo>
                    <a:pt x="946" y="441"/>
                  </a:lnTo>
                  <a:lnTo>
                    <a:pt x="941" y="455"/>
                  </a:lnTo>
                  <a:lnTo>
                    <a:pt x="937" y="469"/>
                  </a:lnTo>
                  <a:lnTo>
                    <a:pt x="932" y="483"/>
                  </a:lnTo>
                  <a:lnTo>
                    <a:pt x="925" y="496"/>
                  </a:lnTo>
                  <a:lnTo>
                    <a:pt x="919" y="510"/>
                  </a:lnTo>
                  <a:lnTo>
                    <a:pt x="911" y="522"/>
                  </a:lnTo>
                  <a:lnTo>
                    <a:pt x="904" y="535"/>
                  </a:lnTo>
                  <a:lnTo>
                    <a:pt x="895" y="546"/>
                  </a:lnTo>
                  <a:lnTo>
                    <a:pt x="887" y="558"/>
                  </a:lnTo>
                  <a:lnTo>
                    <a:pt x="877" y="569"/>
                  </a:lnTo>
                  <a:lnTo>
                    <a:pt x="866" y="580"/>
                  </a:lnTo>
                  <a:lnTo>
                    <a:pt x="857" y="589"/>
                  </a:lnTo>
                  <a:lnTo>
                    <a:pt x="845" y="599"/>
                  </a:lnTo>
                  <a:lnTo>
                    <a:pt x="834" y="608"/>
                  </a:lnTo>
                  <a:lnTo>
                    <a:pt x="822" y="616"/>
                  </a:lnTo>
                  <a:lnTo>
                    <a:pt x="809" y="624"/>
                  </a:lnTo>
                  <a:lnTo>
                    <a:pt x="796" y="631"/>
                  </a:lnTo>
                  <a:lnTo>
                    <a:pt x="784" y="638"/>
                  </a:lnTo>
                  <a:lnTo>
                    <a:pt x="771" y="644"/>
                  </a:lnTo>
                  <a:lnTo>
                    <a:pt x="757" y="649"/>
                  </a:lnTo>
                  <a:lnTo>
                    <a:pt x="743" y="654"/>
                  </a:lnTo>
                  <a:lnTo>
                    <a:pt x="729" y="658"/>
                  </a:lnTo>
                  <a:lnTo>
                    <a:pt x="714" y="661"/>
                  </a:lnTo>
                  <a:lnTo>
                    <a:pt x="699" y="664"/>
                  </a:lnTo>
                  <a:lnTo>
                    <a:pt x="684" y="667"/>
                  </a:lnTo>
                  <a:lnTo>
                    <a:pt x="669" y="668"/>
                  </a:lnTo>
                  <a:lnTo>
                    <a:pt x="653" y="668"/>
                  </a:lnTo>
                  <a:lnTo>
                    <a:pt x="653" y="668"/>
                  </a:lnTo>
                  <a:close/>
                  <a:moveTo>
                    <a:pt x="820" y="193"/>
                  </a:moveTo>
                  <a:lnTo>
                    <a:pt x="820" y="193"/>
                  </a:lnTo>
                  <a:lnTo>
                    <a:pt x="816" y="190"/>
                  </a:lnTo>
                  <a:lnTo>
                    <a:pt x="810" y="187"/>
                  </a:lnTo>
                  <a:lnTo>
                    <a:pt x="804" y="185"/>
                  </a:lnTo>
                  <a:lnTo>
                    <a:pt x="798" y="185"/>
                  </a:lnTo>
                  <a:lnTo>
                    <a:pt x="792" y="185"/>
                  </a:lnTo>
                  <a:lnTo>
                    <a:pt x="786" y="187"/>
                  </a:lnTo>
                  <a:lnTo>
                    <a:pt x="780" y="190"/>
                  </a:lnTo>
                  <a:lnTo>
                    <a:pt x="775" y="193"/>
                  </a:lnTo>
                  <a:lnTo>
                    <a:pt x="775" y="193"/>
                  </a:lnTo>
                  <a:lnTo>
                    <a:pt x="772" y="199"/>
                  </a:lnTo>
                  <a:lnTo>
                    <a:pt x="769" y="204"/>
                  </a:lnTo>
                  <a:lnTo>
                    <a:pt x="766" y="211"/>
                  </a:lnTo>
                  <a:lnTo>
                    <a:pt x="766" y="216"/>
                  </a:lnTo>
                  <a:lnTo>
                    <a:pt x="766" y="222"/>
                  </a:lnTo>
                  <a:lnTo>
                    <a:pt x="769" y="229"/>
                  </a:lnTo>
                  <a:lnTo>
                    <a:pt x="772" y="234"/>
                  </a:lnTo>
                  <a:lnTo>
                    <a:pt x="775" y="238"/>
                  </a:lnTo>
                  <a:lnTo>
                    <a:pt x="775" y="238"/>
                  </a:lnTo>
                  <a:lnTo>
                    <a:pt x="788" y="252"/>
                  </a:lnTo>
                  <a:lnTo>
                    <a:pt x="799" y="267"/>
                  </a:lnTo>
                  <a:lnTo>
                    <a:pt x="807" y="282"/>
                  </a:lnTo>
                  <a:lnTo>
                    <a:pt x="815" y="299"/>
                  </a:lnTo>
                  <a:lnTo>
                    <a:pt x="820" y="315"/>
                  </a:lnTo>
                  <a:lnTo>
                    <a:pt x="824" y="332"/>
                  </a:lnTo>
                  <a:lnTo>
                    <a:pt x="828" y="348"/>
                  </a:lnTo>
                  <a:lnTo>
                    <a:pt x="828" y="366"/>
                  </a:lnTo>
                  <a:lnTo>
                    <a:pt x="828" y="383"/>
                  </a:lnTo>
                  <a:lnTo>
                    <a:pt x="824" y="399"/>
                  </a:lnTo>
                  <a:lnTo>
                    <a:pt x="820" y="417"/>
                  </a:lnTo>
                  <a:lnTo>
                    <a:pt x="815" y="433"/>
                  </a:lnTo>
                  <a:lnTo>
                    <a:pt x="807" y="449"/>
                  </a:lnTo>
                  <a:lnTo>
                    <a:pt x="799" y="464"/>
                  </a:lnTo>
                  <a:lnTo>
                    <a:pt x="788" y="479"/>
                  </a:lnTo>
                  <a:lnTo>
                    <a:pt x="775" y="493"/>
                  </a:lnTo>
                  <a:lnTo>
                    <a:pt x="775" y="493"/>
                  </a:lnTo>
                  <a:lnTo>
                    <a:pt x="772" y="497"/>
                  </a:lnTo>
                  <a:lnTo>
                    <a:pt x="769" y="502"/>
                  </a:lnTo>
                  <a:lnTo>
                    <a:pt x="766" y="509"/>
                  </a:lnTo>
                  <a:lnTo>
                    <a:pt x="766" y="515"/>
                  </a:lnTo>
                  <a:lnTo>
                    <a:pt x="766" y="521"/>
                  </a:lnTo>
                  <a:lnTo>
                    <a:pt x="769" y="527"/>
                  </a:lnTo>
                  <a:lnTo>
                    <a:pt x="772" y="532"/>
                  </a:lnTo>
                  <a:lnTo>
                    <a:pt x="775" y="538"/>
                  </a:lnTo>
                  <a:lnTo>
                    <a:pt x="775" y="538"/>
                  </a:lnTo>
                  <a:lnTo>
                    <a:pt x="780" y="541"/>
                  </a:lnTo>
                  <a:lnTo>
                    <a:pt x="786" y="544"/>
                  </a:lnTo>
                  <a:lnTo>
                    <a:pt x="792" y="546"/>
                  </a:lnTo>
                  <a:lnTo>
                    <a:pt x="798" y="546"/>
                  </a:lnTo>
                  <a:lnTo>
                    <a:pt x="798" y="546"/>
                  </a:lnTo>
                  <a:lnTo>
                    <a:pt x="804" y="546"/>
                  </a:lnTo>
                  <a:lnTo>
                    <a:pt x="810" y="544"/>
                  </a:lnTo>
                  <a:lnTo>
                    <a:pt x="816" y="541"/>
                  </a:lnTo>
                  <a:lnTo>
                    <a:pt x="820" y="538"/>
                  </a:lnTo>
                  <a:lnTo>
                    <a:pt x="820" y="538"/>
                  </a:lnTo>
                  <a:lnTo>
                    <a:pt x="837" y="518"/>
                  </a:lnTo>
                  <a:lnTo>
                    <a:pt x="851" y="499"/>
                  </a:lnTo>
                  <a:lnTo>
                    <a:pt x="864" y="479"/>
                  </a:lnTo>
                  <a:lnTo>
                    <a:pt x="874" y="457"/>
                  </a:lnTo>
                  <a:lnTo>
                    <a:pt x="881" y="435"/>
                  </a:lnTo>
                  <a:lnTo>
                    <a:pt x="887" y="412"/>
                  </a:lnTo>
                  <a:lnTo>
                    <a:pt x="891" y="389"/>
                  </a:lnTo>
                  <a:lnTo>
                    <a:pt x="892" y="366"/>
                  </a:lnTo>
                  <a:lnTo>
                    <a:pt x="891" y="343"/>
                  </a:lnTo>
                  <a:lnTo>
                    <a:pt x="887" y="319"/>
                  </a:lnTo>
                  <a:lnTo>
                    <a:pt x="881" y="296"/>
                  </a:lnTo>
                  <a:lnTo>
                    <a:pt x="874" y="274"/>
                  </a:lnTo>
                  <a:lnTo>
                    <a:pt x="864" y="252"/>
                  </a:lnTo>
                  <a:lnTo>
                    <a:pt x="851" y="232"/>
                  </a:lnTo>
                  <a:lnTo>
                    <a:pt x="837" y="213"/>
                  </a:lnTo>
                  <a:lnTo>
                    <a:pt x="820" y="193"/>
                  </a:lnTo>
                  <a:lnTo>
                    <a:pt x="820" y="193"/>
                  </a:lnTo>
                  <a:close/>
                </a:path>
              </a:pathLst>
            </a:custGeom>
            <a:solidFill>
              <a:srgbClr val="DE171E"/>
            </a:solidFill>
            <a:ln>
              <a:noFill/>
            </a:ln>
          </p:spPr>
          <p:txBody>
            <a:bodyPr vert="horz" wrap="square" lIns="91440" tIns="45720" rIns="91440" bIns="45720" numCol="1" anchor="t" anchorCtr="0" compatLnSpc="1"/>
            <a:lstStyle/>
            <a:p>
              <a:endParaRPr lang="zh-CN" altLang="en-US">
                <a:solidFill>
                  <a:prstClr val="white">
                    <a:lumMod val="65000"/>
                  </a:prstClr>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91" name="矩形 90"/>
            <p:cNvSpPr/>
            <p:nvPr/>
          </p:nvSpPr>
          <p:spPr>
            <a:xfrm>
              <a:off x="4417868" y="4442975"/>
              <a:ext cx="2382127" cy="787215"/>
            </a:xfrm>
            <a:prstGeom prst="rect">
              <a:avLst/>
            </a:prstGeom>
          </p:spPr>
          <p:txBody>
            <a:bodyPr wrap="square" anchor="t">
              <a:spAutoFit/>
            </a:bodyPr>
            <a:lstStyle/>
            <a:p>
              <a:pPr algn="ctr">
                <a:lnSpc>
                  <a:spcPct val="150000"/>
                </a:lnSpc>
                <a:spcAft>
                  <a:spcPts val="600"/>
                </a:spcAft>
                <a:buClr>
                  <a:srgbClr val="C0504D"/>
                </a:buClr>
              </a:pPr>
              <a:r>
                <a:rPr lang="zh-CN" altLang="en-US" sz="2400" b="1" i="1" dirty="0">
                  <a:solidFill>
                    <a:srgbClr val="D0000A"/>
                  </a:solidFill>
                  <a:latin typeface="微软雅黑" pitchFamily="34" charset="-122"/>
                  <a:ea typeface="微软雅黑" pitchFamily="34" charset="-122"/>
                  <a:sym typeface="字魂105号-简雅黑" panose="00000500000000000000" pitchFamily="2" charset="-122"/>
                </a:rPr>
                <a:t>实践证明</a:t>
              </a:r>
            </a:p>
          </p:txBody>
        </p:sp>
      </p:grpSp>
      <p:sp>
        <p:nvSpPr>
          <p:cNvPr id="18" name="PA-102275">
            <a:extLst>
              <a:ext uri="{FF2B5EF4-FFF2-40B4-BE49-F238E27FC236}">
                <a16:creationId xmlns:a16="http://schemas.microsoft.com/office/drawing/2014/main" xmlns="" id="{9FBA9182-844A-4B1E-AAE3-2C2B7788F905}"/>
              </a:ext>
            </a:extLst>
          </p:cNvPr>
          <p:cNvSpPr/>
          <p:nvPr>
            <p:custDataLst>
              <p:tags r:id="rId2"/>
            </p:custDataLst>
          </p:nvPr>
        </p:nvSpPr>
        <p:spPr>
          <a:xfrm>
            <a:off x="3295188" y="2099727"/>
            <a:ext cx="7192857" cy="640195"/>
          </a:xfrm>
          <a:custGeom>
            <a:avLst/>
            <a:gdLst>
              <a:gd name="connsiteX0" fmla="*/ 0 w 2223821"/>
              <a:gd name="connsiteY0" fmla="*/ 0 h 1389888"/>
              <a:gd name="connsiteX1" fmla="*/ 2223821 w 2223821"/>
              <a:gd name="connsiteY1" fmla="*/ 0 h 1389888"/>
              <a:gd name="connsiteX2" fmla="*/ 2223821 w 2223821"/>
              <a:gd name="connsiteY2" fmla="*/ 1209578 h 1389888"/>
              <a:gd name="connsiteX3" fmla="*/ 1235874 w 2223821"/>
              <a:gd name="connsiteY3" fmla="*/ 1209578 h 1389888"/>
              <a:gd name="connsiteX4" fmla="*/ 1111911 w 2223821"/>
              <a:gd name="connsiteY4" fmla="*/ 1389888 h 1389888"/>
              <a:gd name="connsiteX5" fmla="*/ 987948 w 2223821"/>
              <a:gd name="connsiteY5" fmla="*/ 1209578 h 1389888"/>
              <a:gd name="connsiteX6" fmla="*/ 0 w 2223821"/>
              <a:gd name="connsiteY6" fmla="*/ 1209578 h 138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23821" h="1389888">
                <a:moveTo>
                  <a:pt x="0" y="0"/>
                </a:moveTo>
                <a:lnTo>
                  <a:pt x="2223821" y="0"/>
                </a:lnTo>
                <a:lnTo>
                  <a:pt x="2223821" y="1209578"/>
                </a:lnTo>
                <a:lnTo>
                  <a:pt x="1235874" y="1209578"/>
                </a:lnTo>
                <a:lnTo>
                  <a:pt x="1111911" y="1389888"/>
                </a:lnTo>
                <a:lnTo>
                  <a:pt x="987948" y="1209578"/>
                </a:lnTo>
                <a:lnTo>
                  <a:pt x="0" y="1209578"/>
                </a:lnTo>
                <a:close/>
              </a:path>
            </a:pathLst>
          </a:custGeom>
          <a:solidFill>
            <a:srgbClr val="D0000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defRPr/>
            </a:pPr>
            <a:r>
              <a:rPr lang="zh-CN" altLang="en-US" sz="2400" b="1" spc="300" dirty="0">
                <a:solidFill>
                  <a:schemeClr val="bg1"/>
                </a:solidFill>
                <a:latin typeface="微软雅黑" pitchFamily="34" charset="-122"/>
                <a:ea typeface="微软雅黑" pitchFamily="34" charset="-122"/>
              </a:rPr>
              <a:t>中国特色社会主义制度和国家治理体系</a:t>
            </a:r>
            <a:endParaRPr lang="en-US" altLang="zh-CN" sz="2400" b="1" spc="300" dirty="0">
              <a:solidFill>
                <a:schemeClr val="bg1"/>
              </a:solidFill>
              <a:latin typeface="微软雅黑" pitchFamily="34" charset="-122"/>
              <a:ea typeface="微软雅黑" pitchFamily="34" charset="-122"/>
            </a:endParaRPr>
          </a:p>
        </p:txBody>
      </p:sp>
      <p:sp>
        <p:nvSpPr>
          <p:cNvPr id="4" name="五角星 3"/>
          <p:cNvSpPr/>
          <p:nvPr/>
        </p:nvSpPr>
        <p:spPr>
          <a:xfrm>
            <a:off x="3035876" y="3111586"/>
            <a:ext cx="378138" cy="310845"/>
          </a:xfrm>
          <a:prstGeom prst="star5">
            <a:avLst/>
          </a:prstGeom>
          <a:solidFill>
            <a:schemeClr val="accent4">
              <a:lumMod val="60000"/>
              <a:lumOff val="40000"/>
            </a:schemeClr>
          </a:solidFill>
          <a:ln>
            <a:solidFill>
              <a:srgbClr val="FFC000"/>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3" name="五角星 22"/>
          <p:cNvSpPr/>
          <p:nvPr/>
        </p:nvSpPr>
        <p:spPr>
          <a:xfrm>
            <a:off x="3038148" y="4123810"/>
            <a:ext cx="378138" cy="310845"/>
          </a:xfrm>
          <a:prstGeom prst="star5">
            <a:avLst/>
          </a:prstGeom>
          <a:solidFill>
            <a:schemeClr val="accent4">
              <a:lumMod val="60000"/>
              <a:lumOff val="40000"/>
            </a:schemeClr>
          </a:solidFill>
          <a:ln>
            <a:solidFill>
              <a:srgbClr val="FFC000"/>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4" name="五角星 23"/>
          <p:cNvSpPr/>
          <p:nvPr/>
        </p:nvSpPr>
        <p:spPr>
          <a:xfrm>
            <a:off x="3054068" y="4849426"/>
            <a:ext cx="378138" cy="310845"/>
          </a:xfrm>
          <a:prstGeom prst="star5">
            <a:avLst/>
          </a:prstGeom>
          <a:solidFill>
            <a:schemeClr val="accent4">
              <a:lumMod val="60000"/>
              <a:lumOff val="40000"/>
            </a:schemeClr>
          </a:solidFill>
          <a:ln>
            <a:solidFill>
              <a:srgbClr val="FFC000"/>
            </a:solidFill>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Tree>
    <p:extLst>
      <p:ext uri="{BB962C8B-B14F-4D97-AF65-F5344CB8AC3E}">
        <p14:creationId xmlns:p14="http://schemas.microsoft.com/office/powerpoint/2010/main" xmlns="" val="4053662472"/>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2264640" y="509139"/>
            <a:ext cx="5109091" cy="584775"/>
          </a:xfrm>
          <a:prstGeom prst="rect">
            <a:avLst/>
          </a:prstGeom>
        </p:spPr>
        <p:txBody>
          <a:bodyPr wrap="none">
            <a:spAutoFit/>
          </a:bodyPr>
          <a:lstStyle/>
          <a:p>
            <a:pPr algn="ctr"/>
            <a:r>
              <a:rPr lang="zh-CN" altLang="en-US" sz="3200" b="1" dirty="0">
                <a:solidFill>
                  <a:srgbClr val="D8000A"/>
                </a:solidFill>
                <a:latin typeface="微软雅黑" pitchFamily="34" charset="-122"/>
                <a:ea typeface="微软雅黑" pitchFamily="34" charset="-122"/>
                <a:cs typeface="+mn-ea"/>
                <a:sym typeface="+mn-lt"/>
              </a:rPr>
              <a:t>显著优势：十三个“坚持”</a:t>
            </a:r>
          </a:p>
        </p:txBody>
      </p:sp>
      <p:grpSp>
        <p:nvGrpSpPr>
          <p:cNvPr id="39" name="PA-1022231">
            <a:extLst>
              <a:ext uri="{FF2B5EF4-FFF2-40B4-BE49-F238E27FC236}">
                <a16:creationId xmlns:a16="http://schemas.microsoft.com/office/drawing/2014/main" xmlns="" id="{4494002B-418C-480E-A120-BC9A63B4B4CA}"/>
              </a:ext>
            </a:extLst>
          </p:cNvPr>
          <p:cNvGrpSpPr/>
          <p:nvPr>
            <p:custDataLst>
              <p:tags r:id="rId2"/>
            </p:custDataLst>
          </p:nvPr>
        </p:nvGrpSpPr>
        <p:grpSpPr>
          <a:xfrm>
            <a:off x="695245" y="1415776"/>
            <a:ext cx="9087581" cy="1078377"/>
            <a:chOff x="3192376" y="1437943"/>
            <a:chExt cx="8823848" cy="1038871"/>
          </a:xfrm>
        </p:grpSpPr>
        <p:grpSp>
          <p:nvGrpSpPr>
            <p:cNvPr id="40" name="组合 39">
              <a:extLst>
                <a:ext uri="{FF2B5EF4-FFF2-40B4-BE49-F238E27FC236}">
                  <a16:creationId xmlns:a16="http://schemas.microsoft.com/office/drawing/2014/main" xmlns="" id="{AC24F9F0-1155-4F8A-B929-1EAB591B264A}"/>
                </a:ext>
              </a:extLst>
            </p:cNvPr>
            <p:cNvGrpSpPr/>
            <p:nvPr/>
          </p:nvGrpSpPr>
          <p:grpSpPr>
            <a:xfrm>
              <a:off x="3192376" y="1437943"/>
              <a:ext cx="8823848" cy="1038871"/>
              <a:chOff x="2926707" y="1306041"/>
              <a:chExt cx="10300786" cy="1212755"/>
            </a:xfrm>
          </p:grpSpPr>
          <p:sp>
            <p:nvSpPr>
              <p:cNvPr id="42" name="PA-任意多边形 9">
                <a:extLst>
                  <a:ext uri="{FF2B5EF4-FFF2-40B4-BE49-F238E27FC236}">
                    <a16:creationId xmlns:a16="http://schemas.microsoft.com/office/drawing/2014/main" xmlns="" id="{C5F858AA-072D-497B-93CD-6AF2817A5FA1}"/>
                  </a:ext>
                </a:extLst>
              </p:cNvPr>
              <p:cNvSpPr>
                <a:spLocks/>
              </p:cNvSpPr>
              <p:nvPr>
                <p:custDataLst>
                  <p:tags r:id="rId4"/>
                </p:custDataLst>
              </p:nvPr>
            </p:nvSpPr>
            <p:spPr bwMode="auto">
              <a:xfrm>
                <a:off x="2926707" y="1398046"/>
                <a:ext cx="10300786" cy="1120750"/>
              </a:xfrm>
              <a:custGeom>
                <a:avLst/>
                <a:gdLst>
                  <a:gd name="T0" fmla="*/ 318 w 336"/>
                  <a:gd name="T1" fmla="*/ 54 h 54"/>
                  <a:gd name="T2" fmla="*/ 1 w 336"/>
                  <a:gd name="T3" fmla="*/ 54 h 54"/>
                  <a:gd name="T4" fmla="*/ 0 w 336"/>
                  <a:gd name="T5" fmla="*/ 51 h 54"/>
                  <a:gd name="T6" fmla="*/ 4 w 336"/>
                  <a:gd name="T7" fmla="*/ 48 h 54"/>
                  <a:gd name="T8" fmla="*/ 30 w 336"/>
                  <a:gd name="T9" fmla="*/ 47 h 54"/>
                  <a:gd name="T10" fmla="*/ 34 w 336"/>
                  <a:gd name="T11" fmla="*/ 50 h 54"/>
                  <a:gd name="T12" fmla="*/ 44 w 336"/>
                  <a:gd name="T13" fmla="*/ 41 h 54"/>
                  <a:gd name="T14" fmla="*/ 40 w 336"/>
                  <a:gd name="T15" fmla="*/ 37 h 54"/>
                  <a:gd name="T16" fmla="*/ 43 w 336"/>
                  <a:gd name="T17" fmla="*/ 20 h 54"/>
                  <a:gd name="T18" fmla="*/ 70 w 336"/>
                  <a:gd name="T19" fmla="*/ 20 h 54"/>
                  <a:gd name="T20" fmla="*/ 126 w 336"/>
                  <a:gd name="T21" fmla="*/ 20 h 54"/>
                  <a:gd name="T22" fmla="*/ 158 w 336"/>
                  <a:gd name="T23" fmla="*/ 11 h 54"/>
                  <a:gd name="T24" fmla="*/ 201 w 336"/>
                  <a:gd name="T25" fmla="*/ 21 h 54"/>
                  <a:gd name="T26" fmla="*/ 336 w 336"/>
                  <a:gd name="T27" fmla="*/ 0 h 54"/>
                  <a:gd name="T28" fmla="*/ 318 w 336"/>
                  <a:gd name="T2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6" h="54">
                    <a:moveTo>
                      <a:pt x="318" y="54"/>
                    </a:moveTo>
                    <a:lnTo>
                      <a:pt x="1" y="54"/>
                    </a:lnTo>
                    <a:lnTo>
                      <a:pt x="0" y="51"/>
                    </a:lnTo>
                    <a:cubicBezTo>
                      <a:pt x="0" y="51"/>
                      <a:pt x="3" y="51"/>
                      <a:pt x="4" y="48"/>
                    </a:cubicBezTo>
                    <a:cubicBezTo>
                      <a:pt x="14" y="51"/>
                      <a:pt x="24" y="50"/>
                      <a:pt x="30" y="47"/>
                    </a:cubicBezTo>
                    <a:lnTo>
                      <a:pt x="34" y="50"/>
                    </a:lnTo>
                    <a:lnTo>
                      <a:pt x="44" y="41"/>
                    </a:lnTo>
                    <a:lnTo>
                      <a:pt x="40" y="37"/>
                    </a:lnTo>
                    <a:cubicBezTo>
                      <a:pt x="42" y="32"/>
                      <a:pt x="43" y="27"/>
                      <a:pt x="43" y="20"/>
                    </a:cubicBezTo>
                    <a:lnTo>
                      <a:pt x="70" y="20"/>
                    </a:lnTo>
                    <a:cubicBezTo>
                      <a:pt x="70" y="20"/>
                      <a:pt x="98" y="31"/>
                      <a:pt x="126" y="20"/>
                    </a:cubicBezTo>
                    <a:cubicBezTo>
                      <a:pt x="126" y="20"/>
                      <a:pt x="141" y="11"/>
                      <a:pt x="158" y="11"/>
                    </a:cubicBezTo>
                    <a:cubicBezTo>
                      <a:pt x="158" y="11"/>
                      <a:pt x="178" y="10"/>
                      <a:pt x="201" y="21"/>
                    </a:cubicBezTo>
                    <a:cubicBezTo>
                      <a:pt x="201" y="21"/>
                      <a:pt x="253" y="33"/>
                      <a:pt x="336" y="0"/>
                    </a:cubicBezTo>
                    <a:cubicBezTo>
                      <a:pt x="336" y="0"/>
                      <a:pt x="310" y="22"/>
                      <a:pt x="318" y="54"/>
                    </a:cubicBez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3" name="PA-任意多边形 13">
                <a:extLst>
                  <a:ext uri="{FF2B5EF4-FFF2-40B4-BE49-F238E27FC236}">
                    <a16:creationId xmlns:a16="http://schemas.microsoft.com/office/drawing/2014/main" xmlns="" id="{DD867A66-5411-4548-855A-46F8308B1B43}"/>
                  </a:ext>
                </a:extLst>
              </p:cNvPr>
              <p:cNvSpPr>
                <a:spLocks/>
              </p:cNvSpPr>
              <p:nvPr>
                <p:custDataLst>
                  <p:tags r:id="rId5"/>
                </p:custDataLst>
              </p:nvPr>
            </p:nvSpPr>
            <p:spPr bwMode="auto">
              <a:xfrm>
                <a:off x="3111377" y="1306041"/>
                <a:ext cx="1083208" cy="1091871"/>
              </a:xfrm>
              <a:custGeom>
                <a:avLst/>
                <a:gdLst>
                  <a:gd name="T0" fmla="*/ 16 w 46"/>
                  <a:gd name="T1" fmla="*/ 7 h 46"/>
                  <a:gd name="T2" fmla="*/ 23 w 46"/>
                  <a:gd name="T3" fmla="*/ 6 h 46"/>
                  <a:gd name="T4" fmla="*/ 27 w 46"/>
                  <a:gd name="T5" fmla="*/ 9 h 46"/>
                  <a:gd name="T6" fmla="*/ 21 w 46"/>
                  <a:gd name="T7" fmla="*/ 15 h 46"/>
                  <a:gd name="T8" fmla="*/ 36 w 46"/>
                  <a:gd name="T9" fmla="*/ 30 h 46"/>
                  <a:gd name="T10" fmla="*/ 38 w 46"/>
                  <a:gd name="T11" fmla="*/ 21 h 46"/>
                  <a:gd name="T12" fmla="*/ 23 w 46"/>
                  <a:gd name="T13" fmla="*/ 0 h 46"/>
                  <a:gd name="T14" fmla="*/ 46 w 46"/>
                  <a:gd name="T15" fmla="*/ 23 h 46"/>
                  <a:gd name="T16" fmla="*/ 42 w 46"/>
                  <a:gd name="T17" fmla="*/ 36 h 46"/>
                  <a:gd name="T18" fmla="*/ 46 w 46"/>
                  <a:gd name="T19" fmla="*/ 40 h 46"/>
                  <a:gd name="T20" fmla="*/ 40 w 46"/>
                  <a:gd name="T21" fmla="*/ 46 h 46"/>
                  <a:gd name="T22" fmla="*/ 36 w 46"/>
                  <a:gd name="T23" fmla="*/ 42 h 46"/>
                  <a:gd name="T24" fmla="*/ 23 w 46"/>
                  <a:gd name="T25" fmla="*/ 46 h 46"/>
                  <a:gd name="T26" fmla="*/ 22 w 46"/>
                  <a:gd name="T27" fmla="*/ 46 h 46"/>
                  <a:gd name="T28" fmla="*/ 15 w 46"/>
                  <a:gd name="T29" fmla="*/ 45 h 46"/>
                  <a:gd name="T30" fmla="*/ 8 w 46"/>
                  <a:gd name="T31" fmla="*/ 41 h 46"/>
                  <a:gd name="T32" fmla="*/ 7 w 46"/>
                  <a:gd name="T33" fmla="*/ 42 h 46"/>
                  <a:gd name="T34" fmla="*/ 7 w 46"/>
                  <a:gd name="T35" fmla="*/ 42 h 46"/>
                  <a:gd name="T36" fmla="*/ 4 w 46"/>
                  <a:gd name="T37" fmla="*/ 46 h 46"/>
                  <a:gd name="T38" fmla="*/ 0 w 46"/>
                  <a:gd name="T39" fmla="*/ 42 h 46"/>
                  <a:gd name="T40" fmla="*/ 4 w 46"/>
                  <a:gd name="T41" fmla="*/ 39 h 46"/>
                  <a:gd name="T42" fmla="*/ 4 w 46"/>
                  <a:gd name="T43" fmla="*/ 39 h 46"/>
                  <a:gd name="T44" fmla="*/ 4 w 46"/>
                  <a:gd name="T45" fmla="*/ 38 h 46"/>
                  <a:gd name="T46" fmla="*/ 4 w 46"/>
                  <a:gd name="T47" fmla="*/ 38 h 46"/>
                  <a:gd name="T48" fmla="*/ 1 w 46"/>
                  <a:gd name="T49" fmla="*/ 34 h 46"/>
                  <a:gd name="T50" fmla="*/ 4 w 46"/>
                  <a:gd name="T51" fmla="*/ 29 h 46"/>
                  <a:gd name="T52" fmla="*/ 22 w 46"/>
                  <a:gd name="T53" fmla="*/ 38 h 46"/>
                  <a:gd name="T54" fmla="*/ 30 w 46"/>
                  <a:gd name="T55" fmla="*/ 36 h 46"/>
                  <a:gd name="T56" fmla="*/ 15 w 46"/>
                  <a:gd name="T57" fmla="*/ 21 h 46"/>
                  <a:gd name="T58" fmla="*/ 11 w 46"/>
                  <a:gd name="T59" fmla="*/ 25 h 46"/>
                  <a:gd name="T60" fmla="*/ 4 w 46"/>
                  <a:gd name="T61" fmla="*/ 19 h 46"/>
                  <a:gd name="T62" fmla="*/ 16 w 46"/>
                  <a:gd name="T63" fmla="*/ 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 h="46">
                    <a:moveTo>
                      <a:pt x="16" y="7"/>
                    </a:moveTo>
                    <a:cubicBezTo>
                      <a:pt x="16" y="7"/>
                      <a:pt x="20" y="9"/>
                      <a:pt x="23" y="6"/>
                    </a:cubicBezTo>
                    <a:lnTo>
                      <a:pt x="27" y="9"/>
                    </a:lnTo>
                    <a:lnTo>
                      <a:pt x="21" y="15"/>
                    </a:lnTo>
                    <a:lnTo>
                      <a:pt x="36" y="30"/>
                    </a:lnTo>
                    <a:cubicBezTo>
                      <a:pt x="38" y="26"/>
                      <a:pt x="38" y="21"/>
                      <a:pt x="38" y="21"/>
                    </a:cubicBezTo>
                    <a:cubicBezTo>
                      <a:pt x="38" y="12"/>
                      <a:pt x="32" y="3"/>
                      <a:pt x="23" y="0"/>
                    </a:cubicBezTo>
                    <a:cubicBezTo>
                      <a:pt x="35" y="0"/>
                      <a:pt x="46" y="10"/>
                      <a:pt x="46" y="23"/>
                    </a:cubicBezTo>
                    <a:cubicBezTo>
                      <a:pt x="46" y="28"/>
                      <a:pt x="44" y="32"/>
                      <a:pt x="42" y="36"/>
                    </a:cubicBezTo>
                    <a:lnTo>
                      <a:pt x="46" y="40"/>
                    </a:lnTo>
                    <a:lnTo>
                      <a:pt x="40" y="46"/>
                    </a:lnTo>
                    <a:lnTo>
                      <a:pt x="36" y="42"/>
                    </a:lnTo>
                    <a:cubicBezTo>
                      <a:pt x="32" y="44"/>
                      <a:pt x="28" y="46"/>
                      <a:pt x="23" y="46"/>
                    </a:cubicBezTo>
                    <a:cubicBezTo>
                      <a:pt x="22" y="46"/>
                      <a:pt x="22" y="46"/>
                      <a:pt x="22" y="46"/>
                    </a:cubicBezTo>
                    <a:cubicBezTo>
                      <a:pt x="22" y="46"/>
                      <a:pt x="19" y="46"/>
                      <a:pt x="15" y="45"/>
                    </a:cubicBezTo>
                    <a:cubicBezTo>
                      <a:pt x="13" y="44"/>
                      <a:pt x="9" y="42"/>
                      <a:pt x="8" y="41"/>
                    </a:cubicBezTo>
                    <a:lnTo>
                      <a:pt x="7" y="42"/>
                    </a:lnTo>
                    <a:cubicBezTo>
                      <a:pt x="7" y="42"/>
                      <a:pt x="7" y="42"/>
                      <a:pt x="7" y="42"/>
                    </a:cubicBezTo>
                    <a:cubicBezTo>
                      <a:pt x="7" y="44"/>
                      <a:pt x="6" y="46"/>
                      <a:pt x="4" y="46"/>
                    </a:cubicBezTo>
                    <a:cubicBezTo>
                      <a:pt x="2" y="46"/>
                      <a:pt x="0" y="44"/>
                      <a:pt x="0" y="42"/>
                    </a:cubicBezTo>
                    <a:cubicBezTo>
                      <a:pt x="0" y="40"/>
                      <a:pt x="2" y="39"/>
                      <a:pt x="4" y="39"/>
                    </a:cubicBezTo>
                    <a:cubicBezTo>
                      <a:pt x="4" y="39"/>
                      <a:pt x="4" y="39"/>
                      <a:pt x="4" y="39"/>
                    </a:cubicBezTo>
                    <a:lnTo>
                      <a:pt x="4" y="38"/>
                    </a:lnTo>
                    <a:cubicBezTo>
                      <a:pt x="4" y="38"/>
                      <a:pt x="4" y="38"/>
                      <a:pt x="4" y="38"/>
                    </a:cubicBezTo>
                    <a:cubicBezTo>
                      <a:pt x="4" y="37"/>
                      <a:pt x="2" y="35"/>
                      <a:pt x="1" y="34"/>
                    </a:cubicBezTo>
                    <a:lnTo>
                      <a:pt x="4" y="29"/>
                    </a:lnTo>
                    <a:cubicBezTo>
                      <a:pt x="8" y="34"/>
                      <a:pt x="12" y="38"/>
                      <a:pt x="22" y="38"/>
                    </a:cubicBezTo>
                    <a:cubicBezTo>
                      <a:pt x="25" y="38"/>
                      <a:pt x="28" y="37"/>
                      <a:pt x="30" y="36"/>
                    </a:cubicBezTo>
                    <a:lnTo>
                      <a:pt x="15" y="21"/>
                    </a:lnTo>
                    <a:lnTo>
                      <a:pt x="11" y="25"/>
                    </a:lnTo>
                    <a:lnTo>
                      <a:pt x="4" y="19"/>
                    </a:lnTo>
                    <a:lnTo>
                      <a:pt x="16" y="7"/>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41" name="PA-矩形 17">
              <a:extLst>
                <a:ext uri="{FF2B5EF4-FFF2-40B4-BE49-F238E27FC236}">
                  <a16:creationId xmlns:a16="http://schemas.microsoft.com/office/drawing/2014/main" xmlns="" id="{9C5277BB-0DBB-441C-8DD7-35D56B04CB46}"/>
                </a:ext>
              </a:extLst>
            </p:cNvPr>
            <p:cNvSpPr/>
            <p:nvPr>
              <p:custDataLst>
                <p:tags r:id="rId3"/>
              </p:custDataLst>
            </p:nvPr>
          </p:nvSpPr>
          <p:spPr>
            <a:xfrm>
              <a:off x="4458589" y="1992191"/>
              <a:ext cx="7052730" cy="444752"/>
            </a:xfrm>
            <a:prstGeom prst="rect">
              <a:avLst/>
            </a:prstGeom>
          </p:spPr>
          <p:txBody>
            <a:bodyPr wrap="none">
              <a:spAutoFit/>
            </a:bodyPr>
            <a:lstStyle/>
            <a:p>
              <a:pPr algn="ctr"/>
              <a:r>
                <a:rPr lang="zh-CN" altLang="en-US" sz="2400" b="1" dirty="0">
                  <a:solidFill>
                    <a:schemeClr val="bg1"/>
                  </a:solidFill>
                  <a:cs typeface="+mn-ea"/>
                  <a:sym typeface="+mn-lt"/>
                </a:rPr>
                <a:t>我国国家制度和国家治理体系具有多方面的显著优势</a:t>
              </a:r>
            </a:p>
          </p:txBody>
        </p:sp>
      </p:grpSp>
      <p:sp>
        <p:nvSpPr>
          <p:cNvPr id="66" name="文本框 65">
            <a:extLst>
              <a:ext uri="{FF2B5EF4-FFF2-40B4-BE49-F238E27FC236}">
                <a16:creationId xmlns:a16="http://schemas.microsoft.com/office/drawing/2014/main" xmlns="" id="{1C13D9EE-740F-4D42-B130-EA0F47AA6ACD}"/>
              </a:ext>
            </a:extLst>
          </p:cNvPr>
          <p:cNvSpPr txBox="1"/>
          <p:nvPr/>
        </p:nvSpPr>
        <p:spPr>
          <a:xfrm>
            <a:off x="2358848" y="2681660"/>
            <a:ext cx="8333776" cy="453457"/>
          </a:xfrm>
          <a:prstGeom prst="rect">
            <a:avLst/>
          </a:prstGeom>
          <a:noFill/>
        </p:spPr>
        <p:txBody>
          <a:bodyPr wrap="square" rtlCol="0">
            <a:spAutoFit/>
          </a:bodyPr>
          <a:lstStyle>
            <a:defPPr>
              <a:defRPr lang="zh-CN"/>
            </a:defPPr>
            <a:lvl1pPr>
              <a:lnSpc>
                <a:spcPct val="130000"/>
              </a:lnSpc>
              <a:defRPr>
                <a:latin typeface="微软雅黑" panose="020B0503020204020204" pitchFamily="34" charset="-122"/>
                <a:ea typeface="微软雅黑" panose="020B0503020204020204" pitchFamily="34" charset="-122"/>
              </a:defRPr>
            </a:lvl1pPr>
          </a:lstStyle>
          <a:p>
            <a:endParaRPr lang="zh-CN" altLang="en-US" sz="2000" dirty="0"/>
          </a:p>
        </p:txBody>
      </p:sp>
      <p:grpSp>
        <p:nvGrpSpPr>
          <p:cNvPr id="67" name="组合 66">
            <a:extLst>
              <a:ext uri="{FF2B5EF4-FFF2-40B4-BE49-F238E27FC236}">
                <a16:creationId xmlns:a16="http://schemas.microsoft.com/office/drawing/2014/main" xmlns="" id="{76CB2DBB-8F03-4E1C-830A-F647D124937E}"/>
              </a:ext>
            </a:extLst>
          </p:cNvPr>
          <p:cNvGrpSpPr>
            <a:grpSpLocks/>
          </p:cNvGrpSpPr>
          <p:nvPr/>
        </p:nvGrpSpPr>
        <p:grpSpPr bwMode="auto">
          <a:xfrm>
            <a:off x="1256974" y="2598409"/>
            <a:ext cx="9690633" cy="996562"/>
            <a:chOff x="4924107" y="1037999"/>
            <a:chExt cx="8754139" cy="900756"/>
          </a:xfrm>
          <a:solidFill>
            <a:srgbClr val="D0000A"/>
          </a:solidFill>
        </p:grpSpPr>
        <p:sp>
          <p:nvSpPr>
            <p:cNvPr id="68" name="圆角矩形 1423">
              <a:extLst>
                <a:ext uri="{FF2B5EF4-FFF2-40B4-BE49-F238E27FC236}">
                  <a16:creationId xmlns:a16="http://schemas.microsoft.com/office/drawing/2014/main" xmlns="" id="{A48E9789-A222-40BD-8B6C-E840C5B6744A}"/>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69" name="圆角矩形 1424">
              <a:extLst>
                <a:ext uri="{FF2B5EF4-FFF2-40B4-BE49-F238E27FC236}">
                  <a16:creationId xmlns:a16="http://schemas.microsoft.com/office/drawing/2014/main" xmlns="" id="{16EC36E6-E123-4B45-8520-8E15591134A2}"/>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70" name="TextBox 1438">
              <a:extLst>
                <a:ext uri="{FF2B5EF4-FFF2-40B4-BE49-F238E27FC236}">
                  <a16:creationId xmlns:a16="http://schemas.microsoft.com/office/drawing/2014/main" xmlns="" id="{9A1ED18C-AA7F-43F3-9CE2-0A18AA4FF181}"/>
                </a:ext>
              </a:extLst>
            </p:cNvPr>
            <p:cNvSpPr txBox="1">
              <a:spLocks noChangeArrowheads="1"/>
            </p:cNvSpPr>
            <p:nvPr/>
          </p:nvSpPr>
          <p:spPr bwMode="auto">
            <a:xfrm>
              <a:off x="5193140" y="1195990"/>
              <a:ext cx="659260" cy="55439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01</a:t>
              </a:r>
              <a:endParaRPr lang="zh-CN" altLang="en-US" sz="3000" dirty="0">
                <a:solidFill>
                  <a:schemeClr val="bg1"/>
                </a:solidFill>
                <a:latin typeface="微软雅黑" panose="020B0503020204020204" pitchFamily="34" charset="-122"/>
              </a:endParaRPr>
            </a:p>
          </p:txBody>
        </p:sp>
        <p:sp>
          <p:nvSpPr>
            <p:cNvPr id="71" name="TextBox 1439">
              <a:extLst>
                <a:ext uri="{FF2B5EF4-FFF2-40B4-BE49-F238E27FC236}">
                  <a16:creationId xmlns:a16="http://schemas.microsoft.com/office/drawing/2014/main" xmlns="" id="{35804136-B29D-4AC1-95B7-EC6D262D0C73}"/>
                </a:ext>
              </a:extLst>
            </p:cNvPr>
            <p:cNvSpPr txBox="1">
              <a:spLocks noChangeArrowheads="1"/>
            </p:cNvSpPr>
            <p:nvPr/>
          </p:nvSpPr>
          <p:spPr bwMode="auto">
            <a:xfrm>
              <a:off x="6270422" y="1172555"/>
              <a:ext cx="7349347" cy="639832"/>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坚持党的集中统一领导，坚持党的科学理论，保持政治稳定，确保国家</a:t>
              </a:r>
              <a:endParaRPr lang="en-US" altLang="zh-CN" sz="2000" dirty="0">
                <a:latin typeface="Impact" panose="020B0806030902050204" pitchFamily="34" charset="0"/>
              </a:endParaRPr>
            </a:p>
            <a:p>
              <a:r>
                <a:rPr lang="zh-CN" altLang="en-US" sz="2000" dirty="0">
                  <a:latin typeface="Impact" panose="020B0806030902050204" pitchFamily="34" charset="0"/>
                </a:rPr>
                <a:t>始终沿着社会主义方向前进的显著优势；</a:t>
              </a:r>
            </a:p>
          </p:txBody>
        </p:sp>
      </p:grpSp>
      <p:grpSp>
        <p:nvGrpSpPr>
          <p:cNvPr id="72" name="组合 71">
            <a:extLst>
              <a:ext uri="{FF2B5EF4-FFF2-40B4-BE49-F238E27FC236}">
                <a16:creationId xmlns:a16="http://schemas.microsoft.com/office/drawing/2014/main" xmlns="" id="{7CFB97AC-C2C3-4506-AF7C-4B762CF0DE57}"/>
              </a:ext>
            </a:extLst>
          </p:cNvPr>
          <p:cNvGrpSpPr>
            <a:grpSpLocks/>
          </p:cNvGrpSpPr>
          <p:nvPr/>
        </p:nvGrpSpPr>
        <p:grpSpPr bwMode="auto">
          <a:xfrm>
            <a:off x="1247324" y="3676782"/>
            <a:ext cx="9672449" cy="1164252"/>
            <a:chOff x="4924107" y="1037999"/>
            <a:chExt cx="8754139" cy="1054303"/>
          </a:xfrm>
          <a:solidFill>
            <a:srgbClr val="D0000A"/>
          </a:solidFill>
        </p:grpSpPr>
        <p:sp>
          <p:nvSpPr>
            <p:cNvPr id="73" name="圆角矩形 1423">
              <a:extLst>
                <a:ext uri="{FF2B5EF4-FFF2-40B4-BE49-F238E27FC236}">
                  <a16:creationId xmlns:a16="http://schemas.microsoft.com/office/drawing/2014/main" xmlns="" id="{80D753B7-EF82-4DBC-B436-1AF57727A7A1}"/>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74" name="圆角矩形 1424">
              <a:extLst>
                <a:ext uri="{FF2B5EF4-FFF2-40B4-BE49-F238E27FC236}">
                  <a16:creationId xmlns:a16="http://schemas.microsoft.com/office/drawing/2014/main" xmlns="" id="{93A84E47-DB3C-432B-B51F-BB96943B6675}"/>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75" name="TextBox 1438">
              <a:extLst>
                <a:ext uri="{FF2B5EF4-FFF2-40B4-BE49-F238E27FC236}">
                  <a16:creationId xmlns:a16="http://schemas.microsoft.com/office/drawing/2014/main" xmlns="" id="{795ABB60-E941-4D70-8102-255D288BE5F0}"/>
                </a:ext>
              </a:extLst>
            </p:cNvPr>
            <p:cNvSpPr txBox="1">
              <a:spLocks noChangeArrowheads="1"/>
            </p:cNvSpPr>
            <p:nvPr/>
          </p:nvSpPr>
          <p:spPr bwMode="auto">
            <a:xfrm>
              <a:off x="5193140" y="1195990"/>
              <a:ext cx="659260" cy="55439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02</a:t>
              </a:r>
              <a:endParaRPr lang="zh-CN" altLang="en-US" sz="3000" dirty="0">
                <a:solidFill>
                  <a:schemeClr val="bg1"/>
                </a:solidFill>
                <a:latin typeface="微软雅黑" panose="020B0503020204020204" pitchFamily="34" charset="-122"/>
              </a:endParaRPr>
            </a:p>
          </p:txBody>
        </p:sp>
        <p:sp>
          <p:nvSpPr>
            <p:cNvPr id="76" name="TextBox 1439">
              <a:extLst>
                <a:ext uri="{FF2B5EF4-FFF2-40B4-BE49-F238E27FC236}">
                  <a16:creationId xmlns:a16="http://schemas.microsoft.com/office/drawing/2014/main" xmlns="" id="{758ED059-8354-4028-9EDE-FE205CD56E2B}"/>
                </a:ext>
              </a:extLst>
            </p:cNvPr>
            <p:cNvSpPr txBox="1">
              <a:spLocks noChangeArrowheads="1"/>
            </p:cNvSpPr>
            <p:nvPr/>
          </p:nvSpPr>
          <p:spPr bwMode="auto">
            <a:xfrm>
              <a:off x="6270422" y="1172555"/>
              <a:ext cx="7363163" cy="919747"/>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坚持人民当家作主，发展人民民主，密切联系群众，紧紧依靠人民推动</a:t>
              </a:r>
              <a:endParaRPr lang="en-US" altLang="zh-CN" sz="2000" dirty="0">
                <a:latin typeface="Impact" panose="020B0806030902050204" pitchFamily="34" charset="0"/>
              </a:endParaRPr>
            </a:p>
            <a:p>
              <a:r>
                <a:rPr lang="zh-CN" altLang="en-US" sz="2000" dirty="0">
                  <a:latin typeface="Impact" panose="020B0806030902050204" pitchFamily="34" charset="0"/>
                </a:rPr>
                <a:t>国家发展的显著优势；</a:t>
              </a:r>
            </a:p>
            <a:p>
              <a:endParaRPr lang="zh-CN" altLang="en-US" sz="2000" dirty="0">
                <a:latin typeface="Impact" panose="020B0806030902050204" pitchFamily="34" charset="0"/>
              </a:endParaRPr>
            </a:p>
          </p:txBody>
        </p:sp>
      </p:grpSp>
      <p:grpSp>
        <p:nvGrpSpPr>
          <p:cNvPr id="77" name="组合 76">
            <a:extLst>
              <a:ext uri="{FF2B5EF4-FFF2-40B4-BE49-F238E27FC236}">
                <a16:creationId xmlns:a16="http://schemas.microsoft.com/office/drawing/2014/main" xmlns="" id="{8DA99114-288D-4160-AC79-245B3AD727EE}"/>
              </a:ext>
            </a:extLst>
          </p:cNvPr>
          <p:cNvGrpSpPr>
            <a:grpSpLocks/>
          </p:cNvGrpSpPr>
          <p:nvPr/>
        </p:nvGrpSpPr>
        <p:grpSpPr bwMode="auto">
          <a:xfrm>
            <a:off x="1260824" y="4764824"/>
            <a:ext cx="9686783" cy="1164472"/>
            <a:chOff x="4924107" y="1037999"/>
            <a:chExt cx="8754139" cy="1052942"/>
          </a:xfrm>
          <a:solidFill>
            <a:srgbClr val="D0000A"/>
          </a:solidFill>
        </p:grpSpPr>
        <p:sp>
          <p:nvSpPr>
            <p:cNvPr id="78" name="圆角矩形 1423">
              <a:extLst>
                <a:ext uri="{FF2B5EF4-FFF2-40B4-BE49-F238E27FC236}">
                  <a16:creationId xmlns:a16="http://schemas.microsoft.com/office/drawing/2014/main" xmlns="" id="{9F2BFE0B-0ED7-4AEC-BBF8-92901E6B5831}"/>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79" name="圆角矩形 1424">
              <a:extLst>
                <a:ext uri="{FF2B5EF4-FFF2-40B4-BE49-F238E27FC236}">
                  <a16:creationId xmlns:a16="http://schemas.microsoft.com/office/drawing/2014/main" xmlns="" id="{69DC7B74-6FFB-495F-8E09-58B08AAE252A}"/>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80" name="TextBox 1438">
              <a:extLst>
                <a:ext uri="{FF2B5EF4-FFF2-40B4-BE49-F238E27FC236}">
                  <a16:creationId xmlns:a16="http://schemas.microsoft.com/office/drawing/2014/main" xmlns="" id="{536C966B-E0E1-409F-9855-11AA96E6E76B}"/>
                </a:ext>
              </a:extLst>
            </p:cNvPr>
            <p:cNvSpPr txBox="1">
              <a:spLocks noChangeArrowheads="1"/>
            </p:cNvSpPr>
            <p:nvPr/>
          </p:nvSpPr>
          <p:spPr bwMode="auto">
            <a:xfrm>
              <a:off x="5193140" y="1195990"/>
              <a:ext cx="659260" cy="55439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03</a:t>
              </a:r>
              <a:endParaRPr lang="zh-CN" altLang="en-US" sz="3000" dirty="0">
                <a:solidFill>
                  <a:schemeClr val="bg1"/>
                </a:solidFill>
                <a:latin typeface="微软雅黑" panose="020B0503020204020204" pitchFamily="34" charset="-122"/>
              </a:endParaRPr>
            </a:p>
          </p:txBody>
        </p:sp>
        <p:sp>
          <p:nvSpPr>
            <p:cNvPr id="81" name="TextBox 1439">
              <a:extLst>
                <a:ext uri="{FF2B5EF4-FFF2-40B4-BE49-F238E27FC236}">
                  <a16:creationId xmlns:a16="http://schemas.microsoft.com/office/drawing/2014/main" xmlns="" id="{EE3EF4D2-93C4-40E2-BE2D-E0FFF84D1F9B}"/>
                </a:ext>
              </a:extLst>
            </p:cNvPr>
            <p:cNvSpPr txBox="1">
              <a:spLocks noChangeArrowheads="1"/>
            </p:cNvSpPr>
            <p:nvPr/>
          </p:nvSpPr>
          <p:spPr bwMode="auto">
            <a:xfrm>
              <a:off x="6270422" y="1172555"/>
              <a:ext cx="7352268" cy="918386"/>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坚持全面依法治国，建设社会主义法治国家，切实保障社会公平正义和</a:t>
              </a:r>
              <a:endParaRPr lang="en-US" altLang="zh-CN" sz="2000" dirty="0">
                <a:latin typeface="Impact" panose="020B0806030902050204" pitchFamily="34" charset="0"/>
              </a:endParaRPr>
            </a:p>
            <a:p>
              <a:r>
                <a:rPr lang="zh-CN" altLang="en-US" sz="2000" dirty="0">
                  <a:latin typeface="Impact" panose="020B0806030902050204" pitchFamily="34" charset="0"/>
                </a:rPr>
                <a:t>人民权利的显著优势；</a:t>
              </a:r>
            </a:p>
            <a:p>
              <a:endParaRPr lang="zh-CN" altLang="en-US" sz="2000" dirty="0">
                <a:latin typeface="Impact" panose="020B0806030902050204" pitchFamily="34" charset="0"/>
              </a:endParaRPr>
            </a:p>
          </p:txBody>
        </p:sp>
      </p:grpSp>
      <p:grpSp>
        <p:nvGrpSpPr>
          <p:cNvPr id="82" name="组合 81">
            <a:extLst>
              <a:ext uri="{FF2B5EF4-FFF2-40B4-BE49-F238E27FC236}">
                <a16:creationId xmlns:a16="http://schemas.microsoft.com/office/drawing/2014/main" xmlns="" id="{D5F9744A-8DAB-425C-B4C0-836766C16EE2}"/>
              </a:ext>
            </a:extLst>
          </p:cNvPr>
          <p:cNvGrpSpPr>
            <a:grpSpLocks/>
          </p:cNvGrpSpPr>
          <p:nvPr/>
        </p:nvGrpSpPr>
        <p:grpSpPr bwMode="auto">
          <a:xfrm>
            <a:off x="1262912" y="5844148"/>
            <a:ext cx="9686783" cy="996166"/>
            <a:chOff x="4924107" y="1037999"/>
            <a:chExt cx="8754139" cy="900756"/>
          </a:xfrm>
          <a:solidFill>
            <a:srgbClr val="D0000A"/>
          </a:solidFill>
        </p:grpSpPr>
        <p:sp>
          <p:nvSpPr>
            <p:cNvPr id="83" name="圆角矩形 1423">
              <a:extLst>
                <a:ext uri="{FF2B5EF4-FFF2-40B4-BE49-F238E27FC236}">
                  <a16:creationId xmlns:a16="http://schemas.microsoft.com/office/drawing/2014/main" xmlns="" id="{0451A5A6-BE9C-4BD3-90B6-EFE0DB082E72}"/>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84" name="圆角矩形 1424">
              <a:extLst>
                <a:ext uri="{FF2B5EF4-FFF2-40B4-BE49-F238E27FC236}">
                  <a16:creationId xmlns:a16="http://schemas.microsoft.com/office/drawing/2014/main" xmlns="" id="{2D5D6A9D-C13A-4EC2-B726-B1383DA3A3BA}"/>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85" name="TextBox 1438">
              <a:extLst>
                <a:ext uri="{FF2B5EF4-FFF2-40B4-BE49-F238E27FC236}">
                  <a16:creationId xmlns:a16="http://schemas.microsoft.com/office/drawing/2014/main" xmlns="" id="{F9FC8B94-BF8E-4FF0-AAF1-F52E1B77B20F}"/>
                </a:ext>
              </a:extLst>
            </p:cNvPr>
            <p:cNvSpPr txBox="1">
              <a:spLocks noChangeArrowheads="1"/>
            </p:cNvSpPr>
            <p:nvPr/>
          </p:nvSpPr>
          <p:spPr bwMode="auto">
            <a:xfrm>
              <a:off x="5193140" y="1195990"/>
              <a:ext cx="575410" cy="50093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04</a:t>
              </a:r>
              <a:endParaRPr lang="zh-CN" altLang="en-US" sz="3000" dirty="0">
                <a:solidFill>
                  <a:schemeClr val="bg1"/>
                </a:solidFill>
                <a:latin typeface="微软雅黑" panose="020B0503020204020204" pitchFamily="34" charset="-122"/>
              </a:endParaRPr>
            </a:p>
          </p:txBody>
        </p:sp>
        <p:sp>
          <p:nvSpPr>
            <p:cNvPr id="87" name="TextBox 1439">
              <a:extLst>
                <a:ext uri="{FF2B5EF4-FFF2-40B4-BE49-F238E27FC236}">
                  <a16:creationId xmlns:a16="http://schemas.microsoft.com/office/drawing/2014/main" xmlns="" id="{6B638C20-27FF-42BA-94E7-0012CB605F18}"/>
                </a:ext>
              </a:extLst>
            </p:cNvPr>
            <p:cNvSpPr txBox="1">
              <a:spLocks noChangeArrowheads="1"/>
            </p:cNvSpPr>
            <p:nvPr/>
          </p:nvSpPr>
          <p:spPr bwMode="auto">
            <a:xfrm>
              <a:off x="6254343" y="1313478"/>
              <a:ext cx="7120482" cy="361789"/>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坚持全国一盘棋，调动各方面积极性，集中力量办大事的显著优势；</a:t>
              </a:r>
            </a:p>
          </p:txBody>
        </p:sp>
      </p:grpSp>
    </p:spTree>
    <p:extLst>
      <p:ext uri="{BB962C8B-B14F-4D97-AF65-F5344CB8AC3E}">
        <p14:creationId xmlns:p14="http://schemas.microsoft.com/office/powerpoint/2010/main" xmlns="" val="1408372147"/>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A-矩形 8">
            <a:extLst>
              <a:ext uri="{FF2B5EF4-FFF2-40B4-BE49-F238E27FC236}">
                <a16:creationId xmlns:a16="http://schemas.microsoft.com/office/drawing/2014/main" xmlns="" id="{CDAFD482-8926-46A6-B736-5584203B0690}"/>
              </a:ext>
            </a:extLst>
          </p:cNvPr>
          <p:cNvSpPr/>
          <p:nvPr>
            <p:custDataLst>
              <p:tags r:id="rId1"/>
            </p:custDataLst>
          </p:nvPr>
        </p:nvSpPr>
        <p:spPr>
          <a:xfrm>
            <a:off x="2264640" y="509139"/>
            <a:ext cx="5109091" cy="584775"/>
          </a:xfrm>
          <a:prstGeom prst="rect">
            <a:avLst/>
          </a:prstGeom>
        </p:spPr>
        <p:txBody>
          <a:bodyPr wrap="none">
            <a:spAutoFit/>
          </a:bodyPr>
          <a:lstStyle/>
          <a:p>
            <a:pPr algn="ctr"/>
            <a:r>
              <a:rPr lang="zh-CN" altLang="en-US" sz="3200" b="1" dirty="0">
                <a:solidFill>
                  <a:srgbClr val="D8000A"/>
                </a:solidFill>
                <a:latin typeface="微软雅黑" pitchFamily="34" charset="-122"/>
                <a:ea typeface="微软雅黑" pitchFamily="34" charset="-122"/>
                <a:cs typeface="+mn-ea"/>
                <a:sym typeface="+mn-lt"/>
              </a:rPr>
              <a:t>显著优势：十三个“坚持”</a:t>
            </a:r>
          </a:p>
        </p:txBody>
      </p:sp>
      <p:grpSp>
        <p:nvGrpSpPr>
          <p:cNvPr id="91" name="组合 90">
            <a:extLst>
              <a:ext uri="{FF2B5EF4-FFF2-40B4-BE49-F238E27FC236}">
                <a16:creationId xmlns:a16="http://schemas.microsoft.com/office/drawing/2014/main" xmlns="" id="{275F5245-BE4A-45A1-8515-93BA809C8201}"/>
              </a:ext>
            </a:extLst>
          </p:cNvPr>
          <p:cNvGrpSpPr>
            <a:grpSpLocks/>
          </p:cNvGrpSpPr>
          <p:nvPr/>
        </p:nvGrpSpPr>
        <p:grpSpPr bwMode="auto">
          <a:xfrm>
            <a:off x="1260823" y="1502654"/>
            <a:ext cx="9686783" cy="1269190"/>
            <a:chOff x="4924107" y="1037999"/>
            <a:chExt cx="8754139" cy="1150945"/>
          </a:xfrm>
          <a:solidFill>
            <a:srgbClr val="D0000A"/>
          </a:solidFill>
        </p:grpSpPr>
        <p:sp>
          <p:nvSpPr>
            <p:cNvPr id="92" name="圆角矩形 1423">
              <a:extLst>
                <a:ext uri="{FF2B5EF4-FFF2-40B4-BE49-F238E27FC236}">
                  <a16:creationId xmlns:a16="http://schemas.microsoft.com/office/drawing/2014/main" xmlns="" id="{48B1F6D1-7CAE-4413-880D-782DA03BE065}"/>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93" name="圆角矩形 1424">
              <a:extLst>
                <a:ext uri="{FF2B5EF4-FFF2-40B4-BE49-F238E27FC236}">
                  <a16:creationId xmlns:a16="http://schemas.microsoft.com/office/drawing/2014/main" xmlns="" id="{3BCDE8B8-183F-4463-8219-163352A81BD9}"/>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94" name="TextBox 1438">
              <a:extLst>
                <a:ext uri="{FF2B5EF4-FFF2-40B4-BE49-F238E27FC236}">
                  <a16:creationId xmlns:a16="http://schemas.microsoft.com/office/drawing/2014/main" xmlns="" id="{F68ADF43-29F5-4D33-9D5B-9C83016FCD26}"/>
                </a:ext>
              </a:extLst>
            </p:cNvPr>
            <p:cNvSpPr txBox="1">
              <a:spLocks noChangeArrowheads="1"/>
            </p:cNvSpPr>
            <p:nvPr/>
          </p:nvSpPr>
          <p:spPr bwMode="auto">
            <a:xfrm>
              <a:off x="5193140" y="1195990"/>
              <a:ext cx="636814" cy="55439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05</a:t>
              </a:r>
              <a:endParaRPr lang="zh-CN" altLang="en-US" sz="3000" dirty="0">
                <a:solidFill>
                  <a:schemeClr val="bg1"/>
                </a:solidFill>
                <a:latin typeface="微软雅黑" panose="020B0503020204020204" pitchFamily="34" charset="-122"/>
              </a:endParaRPr>
            </a:p>
          </p:txBody>
        </p:sp>
        <p:sp>
          <p:nvSpPr>
            <p:cNvPr id="95" name="TextBox 1439">
              <a:extLst>
                <a:ext uri="{FF2B5EF4-FFF2-40B4-BE49-F238E27FC236}">
                  <a16:creationId xmlns:a16="http://schemas.microsoft.com/office/drawing/2014/main" xmlns="" id="{199C4179-172D-4C3C-8307-4C5A2FA63C4F}"/>
                </a:ext>
              </a:extLst>
            </p:cNvPr>
            <p:cNvSpPr txBox="1">
              <a:spLocks noChangeArrowheads="1"/>
            </p:cNvSpPr>
            <p:nvPr/>
          </p:nvSpPr>
          <p:spPr bwMode="auto">
            <a:xfrm>
              <a:off x="6270422" y="1172555"/>
              <a:ext cx="7367290" cy="1016389"/>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坚持各民族一律平等，铸牢中华民族共同体意识，实现共同团结</a:t>
              </a:r>
            </a:p>
            <a:p>
              <a:r>
                <a:rPr lang="zh-CN" altLang="en-US" sz="2000" dirty="0">
                  <a:latin typeface="Impact" panose="020B0806030902050204" pitchFamily="34" charset="0"/>
                </a:rPr>
                <a:t>奋斗、共同繁荣发展的显著优势；</a:t>
              </a:r>
              <a:endParaRPr lang="en-US" altLang="zh-CN" sz="2000" dirty="0">
                <a:latin typeface="Impact" panose="020B0806030902050204" pitchFamily="34" charset="0"/>
              </a:endParaRPr>
            </a:p>
            <a:p>
              <a:endParaRPr lang="zh-CN" altLang="en-US" sz="2000" dirty="0">
                <a:latin typeface="Impact" panose="020B0806030902050204" pitchFamily="34" charset="0"/>
              </a:endParaRPr>
            </a:p>
          </p:txBody>
        </p:sp>
      </p:grpSp>
      <p:grpSp>
        <p:nvGrpSpPr>
          <p:cNvPr id="108" name="组合 107">
            <a:extLst>
              <a:ext uri="{FF2B5EF4-FFF2-40B4-BE49-F238E27FC236}">
                <a16:creationId xmlns:a16="http://schemas.microsoft.com/office/drawing/2014/main" xmlns="" id="{193E881B-7D86-44F6-ABE2-C2518477A06A}"/>
              </a:ext>
            </a:extLst>
          </p:cNvPr>
          <p:cNvGrpSpPr>
            <a:grpSpLocks/>
          </p:cNvGrpSpPr>
          <p:nvPr/>
        </p:nvGrpSpPr>
        <p:grpSpPr bwMode="auto">
          <a:xfrm>
            <a:off x="1250385" y="3659214"/>
            <a:ext cx="9686783" cy="1026257"/>
            <a:chOff x="4924107" y="1037999"/>
            <a:chExt cx="8754139" cy="930645"/>
          </a:xfrm>
          <a:solidFill>
            <a:srgbClr val="D0000A"/>
          </a:solidFill>
        </p:grpSpPr>
        <p:sp>
          <p:nvSpPr>
            <p:cNvPr id="109" name="圆角矩形 1423">
              <a:extLst>
                <a:ext uri="{FF2B5EF4-FFF2-40B4-BE49-F238E27FC236}">
                  <a16:creationId xmlns:a16="http://schemas.microsoft.com/office/drawing/2014/main" xmlns="" id="{EF9CEE73-DE81-4DCB-9187-773DBD7DC6A7}"/>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110" name="圆角矩形 1424">
              <a:extLst>
                <a:ext uri="{FF2B5EF4-FFF2-40B4-BE49-F238E27FC236}">
                  <a16:creationId xmlns:a16="http://schemas.microsoft.com/office/drawing/2014/main" xmlns="" id="{0366D59B-CF38-45B9-8A96-9372313E847E}"/>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111" name="TextBox 1438">
              <a:extLst>
                <a:ext uri="{FF2B5EF4-FFF2-40B4-BE49-F238E27FC236}">
                  <a16:creationId xmlns:a16="http://schemas.microsoft.com/office/drawing/2014/main" xmlns="" id="{86E62197-ABA0-4E3F-A423-7DE480440359}"/>
                </a:ext>
              </a:extLst>
            </p:cNvPr>
            <p:cNvSpPr txBox="1">
              <a:spLocks noChangeArrowheads="1"/>
            </p:cNvSpPr>
            <p:nvPr/>
          </p:nvSpPr>
          <p:spPr bwMode="auto">
            <a:xfrm>
              <a:off x="5193140" y="1195990"/>
              <a:ext cx="575410" cy="50238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07</a:t>
              </a:r>
              <a:endParaRPr lang="zh-CN" altLang="en-US" sz="3000" dirty="0">
                <a:solidFill>
                  <a:schemeClr val="bg1"/>
                </a:solidFill>
                <a:latin typeface="微软雅黑" panose="020B0503020204020204" pitchFamily="34" charset="-122"/>
              </a:endParaRPr>
            </a:p>
          </p:txBody>
        </p:sp>
        <p:sp>
          <p:nvSpPr>
            <p:cNvPr id="112" name="TextBox 1439">
              <a:extLst>
                <a:ext uri="{FF2B5EF4-FFF2-40B4-BE49-F238E27FC236}">
                  <a16:creationId xmlns:a16="http://schemas.microsoft.com/office/drawing/2014/main" xmlns="" id="{1BD0FFED-AF2A-4053-A69D-1FCCC081A8DC}"/>
                </a:ext>
              </a:extLst>
            </p:cNvPr>
            <p:cNvSpPr txBox="1">
              <a:spLocks noChangeArrowheads="1"/>
            </p:cNvSpPr>
            <p:nvPr/>
          </p:nvSpPr>
          <p:spPr bwMode="auto">
            <a:xfrm>
              <a:off x="6270422" y="1047606"/>
              <a:ext cx="7352268" cy="921038"/>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坚持共同的理想信念、价值理念、道德观念，弘扬中华优秀传统文化、</a:t>
              </a:r>
              <a:endParaRPr lang="en-US" altLang="zh-CN" sz="2000" dirty="0">
                <a:latin typeface="Impact" panose="020B0806030902050204" pitchFamily="34" charset="0"/>
              </a:endParaRPr>
            </a:p>
            <a:p>
              <a:r>
                <a:rPr lang="zh-CN" altLang="en-US" sz="2000" dirty="0">
                  <a:latin typeface="Impact" panose="020B0806030902050204" pitchFamily="34" charset="0"/>
                </a:rPr>
                <a:t>革命文化、社会主义先进文化，促进全体人民在思想上精神上紧紧团结</a:t>
              </a:r>
              <a:endParaRPr lang="en-US" altLang="zh-CN" sz="2000" dirty="0">
                <a:latin typeface="Impact" panose="020B0806030902050204" pitchFamily="34" charset="0"/>
              </a:endParaRPr>
            </a:p>
            <a:p>
              <a:r>
                <a:rPr lang="zh-CN" altLang="en-US" sz="2000" dirty="0">
                  <a:latin typeface="Impact" panose="020B0806030902050204" pitchFamily="34" charset="0"/>
                </a:rPr>
                <a:t>在一起的显著优势；</a:t>
              </a:r>
            </a:p>
          </p:txBody>
        </p:sp>
      </p:grpSp>
      <p:grpSp>
        <p:nvGrpSpPr>
          <p:cNvPr id="113" name="组合 112">
            <a:extLst>
              <a:ext uri="{FF2B5EF4-FFF2-40B4-BE49-F238E27FC236}">
                <a16:creationId xmlns:a16="http://schemas.microsoft.com/office/drawing/2014/main" xmlns="" id="{96B52FE9-DA52-42EC-91ED-7015C08F05CD}"/>
              </a:ext>
            </a:extLst>
          </p:cNvPr>
          <p:cNvGrpSpPr>
            <a:grpSpLocks/>
          </p:cNvGrpSpPr>
          <p:nvPr/>
        </p:nvGrpSpPr>
        <p:grpSpPr bwMode="auto">
          <a:xfrm>
            <a:off x="1250386" y="2574862"/>
            <a:ext cx="9686783" cy="1026681"/>
            <a:chOff x="4924107" y="1037999"/>
            <a:chExt cx="8754139" cy="928351"/>
          </a:xfrm>
          <a:solidFill>
            <a:srgbClr val="D0000A"/>
          </a:solidFill>
        </p:grpSpPr>
        <p:sp>
          <p:nvSpPr>
            <p:cNvPr id="114" name="圆角矩形 1423">
              <a:extLst>
                <a:ext uri="{FF2B5EF4-FFF2-40B4-BE49-F238E27FC236}">
                  <a16:creationId xmlns:a16="http://schemas.microsoft.com/office/drawing/2014/main" xmlns="" id="{9B58FFC8-4D2D-45CC-A096-C3CC13FE92E6}"/>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115" name="圆角矩形 1424">
              <a:extLst>
                <a:ext uri="{FF2B5EF4-FFF2-40B4-BE49-F238E27FC236}">
                  <a16:creationId xmlns:a16="http://schemas.microsoft.com/office/drawing/2014/main" xmlns="" id="{6380A96D-5938-49F2-87D1-50D2CE004AC0}"/>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116" name="TextBox 1438">
              <a:extLst>
                <a:ext uri="{FF2B5EF4-FFF2-40B4-BE49-F238E27FC236}">
                  <a16:creationId xmlns:a16="http://schemas.microsoft.com/office/drawing/2014/main" xmlns="" id="{FF50CF1D-05AE-4683-BAC8-6968227D02DB}"/>
                </a:ext>
              </a:extLst>
            </p:cNvPr>
            <p:cNvSpPr txBox="1">
              <a:spLocks noChangeArrowheads="1"/>
            </p:cNvSpPr>
            <p:nvPr/>
          </p:nvSpPr>
          <p:spPr bwMode="auto">
            <a:xfrm>
              <a:off x="5193140" y="1195990"/>
              <a:ext cx="575410" cy="500939"/>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06</a:t>
              </a:r>
              <a:endParaRPr lang="zh-CN" altLang="en-US" sz="3000" dirty="0">
                <a:solidFill>
                  <a:schemeClr val="bg1"/>
                </a:solidFill>
                <a:latin typeface="微软雅黑" panose="020B0503020204020204" pitchFamily="34" charset="-122"/>
              </a:endParaRPr>
            </a:p>
          </p:txBody>
        </p:sp>
        <p:sp>
          <p:nvSpPr>
            <p:cNvPr id="117" name="TextBox 1439">
              <a:extLst>
                <a:ext uri="{FF2B5EF4-FFF2-40B4-BE49-F238E27FC236}">
                  <a16:creationId xmlns:a16="http://schemas.microsoft.com/office/drawing/2014/main" xmlns="" id="{0CA3646C-287E-49B5-B281-44D04C654EC1}"/>
                </a:ext>
              </a:extLst>
            </p:cNvPr>
            <p:cNvSpPr txBox="1">
              <a:spLocks noChangeArrowheads="1"/>
            </p:cNvSpPr>
            <p:nvPr/>
          </p:nvSpPr>
          <p:spPr bwMode="auto">
            <a:xfrm>
              <a:off x="6270422" y="1047964"/>
              <a:ext cx="7352268" cy="918386"/>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坚持公有制为主体、多种所有制经济共同发展和按劳分配为主体、</a:t>
              </a:r>
              <a:r>
                <a:rPr lang="zh-CN" altLang="en-US" sz="2000" dirty="0" smtClean="0">
                  <a:latin typeface="Impact" panose="020B0806030902050204" pitchFamily="34" charset="0"/>
                </a:rPr>
                <a:t>多种</a:t>
              </a:r>
              <a:endParaRPr lang="en-US" altLang="zh-CN" sz="2000" dirty="0" smtClean="0">
                <a:latin typeface="Impact" panose="020B0806030902050204" pitchFamily="34" charset="0"/>
              </a:endParaRPr>
            </a:p>
            <a:p>
              <a:r>
                <a:rPr lang="zh-CN" altLang="en-US" sz="2000" dirty="0" smtClean="0">
                  <a:latin typeface="Impact" panose="020B0806030902050204" pitchFamily="34" charset="0"/>
                </a:rPr>
                <a:t>分配方式并存，把社会主义制度和市场经济有机结合起来，不断解放和</a:t>
              </a:r>
              <a:endParaRPr lang="en-US" altLang="zh-CN" sz="2000" dirty="0" smtClean="0">
                <a:latin typeface="Impact" panose="020B0806030902050204" pitchFamily="34" charset="0"/>
              </a:endParaRPr>
            </a:p>
            <a:p>
              <a:r>
                <a:rPr lang="zh-CN" altLang="en-US" sz="2000" dirty="0" smtClean="0">
                  <a:latin typeface="Impact" panose="020B0806030902050204" pitchFamily="34" charset="0"/>
                </a:rPr>
                <a:t>发展</a:t>
              </a:r>
              <a:r>
                <a:rPr lang="zh-CN" altLang="en-US" sz="2000" dirty="0">
                  <a:latin typeface="Impact" panose="020B0806030902050204" pitchFamily="34" charset="0"/>
                </a:rPr>
                <a:t>社会生产力的显著优势；</a:t>
              </a:r>
            </a:p>
          </p:txBody>
        </p:sp>
      </p:grpSp>
      <p:grpSp>
        <p:nvGrpSpPr>
          <p:cNvPr id="118" name="组合 117">
            <a:extLst>
              <a:ext uri="{FF2B5EF4-FFF2-40B4-BE49-F238E27FC236}">
                <a16:creationId xmlns:a16="http://schemas.microsoft.com/office/drawing/2014/main" xmlns="" id="{BC0A036E-9E71-4EA6-BE07-342EBFD5E533}"/>
              </a:ext>
            </a:extLst>
          </p:cNvPr>
          <p:cNvGrpSpPr>
            <a:grpSpLocks/>
          </p:cNvGrpSpPr>
          <p:nvPr/>
        </p:nvGrpSpPr>
        <p:grpSpPr bwMode="auto">
          <a:xfrm>
            <a:off x="1252473" y="4738538"/>
            <a:ext cx="9686783" cy="993297"/>
            <a:chOff x="4924107" y="1037999"/>
            <a:chExt cx="8754139" cy="900756"/>
          </a:xfrm>
          <a:solidFill>
            <a:srgbClr val="D0000A"/>
          </a:solidFill>
        </p:grpSpPr>
        <p:sp>
          <p:nvSpPr>
            <p:cNvPr id="119" name="圆角矩形 1423">
              <a:extLst>
                <a:ext uri="{FF2B5EF4-FFF2-40B4-BE49-F238E27FC236}">
                  <a16:creationId xmlns:a16="http://schemas.microsoft.com/office/drawing/2014/main" xmlns="" id="{9867A71A-833D-4A3D-B33B-4AEC3BB8F411}"/>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120" name="圆角矩形 1424">
              <a:extLst>
                <a:ext uri="{FF2B5EF4-FFF2-40B4-BE49-F238E27FC236}">
                  <a16:creationId xmlns:a16="http://schemas.microsoft.com/office/drawing/2014/main" xmlns="" id="{5EC1FC74-2757-47D0-9E0E-5ED8E898C0E5}"/>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121" name="TextBox 1438">
              <a:extLst>
                <a:ext uri="{FF2B5EF4-FFF2-40B4-BE49-F238E27FC236}">
                  <a16:creationId xmlns:a16="http://schemas.microsoft.com/office/drawing/2014/main" xmlns="" id="{9682289E-0372-4FC0-BFBD-D9B12FDB3D92}"/>
                </a:ext>
              </a:extLst>
            </p:cNvPr>
            <p:cNvSpPr txBox="1">
              <a:spLocks noChangeArrowheads="1"/>
            </p:cNvSpPr>
            <p:nvPr/>
          </p:nvSpPr>
          <p:spPr bwMode="auto">
            <a:xfrm>
              <a:off x="5193140" y="1195990"/>
              <a:ext cx="575410" cy="50238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08</a:t>
              </a:r>
              <a:endParaRPr lang="zh-CN" altLang="en-US" sz="3000" dirty="0">
                <a:solidFill>
                  <a:schemeClr val="bg1"/>
                </a:solidFill>
                <a:latin typeface="微软雅黑" panose="020B0503020204020204" pitchFamily="34" charset="-122"/>
              </a:endParaRPr>
            </a:p>
          </p:txBody>
        </p:sp>
        <p:sp>
          <p:nvSpPr>
            <p:cNvPr id="122" name="TextBox 1439">
              <a:extLst>
                <a:ext uri="{FF2B5EF4-FFF2-40B4-BE49-F238E27FC236}">
                  <a16:creationId xmlns:a16="http://schemas.microsoft.com/office/drawing/2014/main" xmlns="" id="{FF134961-F558-4822-9384-DE74BCE2FFC0}"/>
                </a:ext>
              </a:extLst>
            </p:cNvPr>
            <p:cNvSpPr txBox="1">
              <a:spLocks noChangeArrowheads="1"/>
            </p:cNvSpPr>
            <p:nvPr/>
          </p:nvSpPr>
          <p:spPr bwMode="auto">
            <a:xfrm>
              <a:off x="6270422" y="1172555"/>
              <a:ext cx="7352268" cy="641935"/>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坚持以人民为中心的发展思想，不断保障和改善民生、增进人民福祉，</a:t>
              </a:r>
              <a:endParaRPr lang="en-US" altLang="zh-CN" sz="2000" dirty="0">
                <a:latin typeface="Impact" panose="020B0806030902050204" pitchFamily="34" charset="0"/>
              </a:endParaRPr>
            </a:p>
            <a:p>
              <a:r>
                <a:rPr lang="zh-CN" altLang="en-US" sz="2000" dirty="0">
                  <a:latin typeface="Impact" panose="020B0806030902050204" pitchFamily="34" charset="0"/>
                </a:rPr>
                <a:t>走共同富裕道路的显著</a:t>
              </a:r>
              <a:r>
                <a:rPr lang="zh-CN" altLang="en-US" sz="2000" dirty="0" smtClean="0">
                  <a:latin typeface="Impact" panose="020B0806030902050204" pitchFamily="34" charset="0"/>
                </a:rPr>
                <a:t>优势；</a:t>
              </a:r>
              <a:endParaRPr lang="zh-CN" altLang="en-US" sz="2000" dirty="0">
                <a:latin typeface="Impact" panose="020B0806030902050204" pitchFamily="34" charset="0"/>
              </a:endParaRPr>
            </a:p>
          </p:txBody>
        </p:sp>
      </p:grpSp>
      <p:grpSp>
        <p:nvGrpSpPr>
          <p:cNvPr id="123" name="组合 122">
            <a:extLst>
              <a:ext uri="{FF2B5EF4-FFF2-40B4-BE49-F238E27FC236}">
                <a16:creationId xmlns:a16="http://schemas.microsoft.com/office/drawing/2014/main" xmlns="" id="{05001640-6AA2-48A9-BB55-08D124DBFF95}"/>
              </a:ext>
            </a:extLst>
          </p:cNvPr>
          <p:cNvGrpSpPr>
            <a:grpSpLocks/>
          </p:cNvGrpSpPr>
          <p:nvPr/>
        </p:nvGrpSpPr>
        <p:grpSpPr bwMode="auto">
          <a:xfrm>
            <a:off x="1273350" y="5829535"/>
            <a:ext cx="9686783" cy="996166"/>
            <a:chOff x="4924107" y="1037999"/>
            <a:chExt cx="8754139" cy="900756"/>
          </a:xfrm>
          <a:solidFill>
            <a:srgbClr val="D0000A"/>
          </a:solidFill>
        </p:grpSpPr>
        <p:sp>
          <p:nvSpPr>
            <p:cNvPr id="124" name="圆角矩形 1423">
              <a:extLst>
                <a:ext uri="{FF2B5EF4-FFF2-40B4-BE49-F238E27FC236}">
                  <a16:creationId xmlns:a16="http://schemas.microsoft.com/office/drawing/2014/main" xmlns="" id="{743685CB-91C9-478B-B785-81A3544DC165}"/>
                </a:ext>
              </a:extLst>
            </p:cNvPr>
            <p:cNvSpPr/>
            <p:nvPr/>
          </p:nvSpPr>
          <p:spPr>
            <a:xfrm>
              <a:off x="5876758" y="1037999"/>
              <a:ext cx="7801488" cy="900756"/>
            </a:xfrm>
            <a:custGeom>
              <a:avLst/>
              <a:gdLst/>
              <a:ahLst/>
              <a:cxnLst/>
              <a:rect l="l" t="t" r="r" b="b"/>
              <a:pathLst>
                <a:path w="5155553" h="900756">
                  <a:moveTo>
                    <a:pt x="377618" y="0"/>
                  </a:moveTo>
                  <a:lnTo>
                    <a:pt x="4877832" y="0"/>
                  </a:lnTo>
                  <a:cubicBezTo>
                    <a:pt x="5031213" y="0"/>
                    <a:pt x="5155553" y="124340"/>
                    <a:pt x="5155553" y="277721"/>
                  </a:cubicBezTo>
                  <a:lnTo>
                    <a:pt x="5155553" y="623035"/>
                  </a:lnTo>
                  <a:cubicBezTo>
                    <a:pt x="5155553" y="776416"/>
                    <a:pt x="5031213" y="900756"/>
                    <a:pt x="4877832" y="900756"/>
                  </a:cubicBezTo>
                  <a:lnTo>
                    <a:pt x="0" y="900756"/>
                  </a:lnTo>
                  <a:close/>
                </a:path>
              </a:pathLst>
            </a:custGeom>
            <a:noFill/>
            <a:ln w="57150">
              <a:solidFill>
                <a:srgbClr val="D0000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D0000A"/>
                </a:solidFill>
                <a:latin typeface="Impact" pitchFamily="34" charset="0"/>
              </a:endParaRPr>
            </a:p>
          </p:txBody>
        </p:sp>
        <p:sp>
          <p:nvSpPr>
            <p:cNvPr id="125" name="圆角矩形 1424">
              <a:extLst>
                <a:ext uri="{FF2B5EF4-FFF2-40B4-BE49-F238E27FC236}">
                  <a16:creationId xmlns:a16="http://schemas.microsoft.com/office/drawing/2014/main" xmlns="" id="{3BB790AA-BAC6-41A8-BB28-EF84720419E1}"/>
                </a:ext>
              </a:extLst>
            </p:cNvPr>
            <p:cNvSpPr/>
            <p:nvPr/>
          </p:nvSpPr>
          <p:spPr>
            <a:xfrm>
              <a:off x="4924107" y="1037999"/>
              <a:ext cx="1224158" cy="900756"/>
            </a:xfrm>
            <a:custGeom>
              <a:avLst/>
              <a:gdLst/>
              <a:ahLst/>
              <a:cxnLst/>
              <a:rect l="l" t="t" r="r" b="b"/>
              <a:pathLst>
                <a:path w="1224573" h="900756">
                  <a:moveTo>
                    <a:pt x="277721" y="0"/>
                  </a:moveTo>
                  <a:lnTo>
                    <a:pt x="1224573" y="0"/>
                  </a:lnTo>
                  <a:lnTo>
                    <a:pt x="846954" y="900756"/>
                  </a:lnTo>
                  <a:lnTo>
                    <a:pt x="277721" y="900756"/>
                  </a:lnTo>
                  <a:cubicBezTo>
                    <a:pt x="124340" y="900756"/>
                    <a:pt x="0" y="776416"/>
                    <a:pt x="0" y="623035"/>
                  </a:cubicBezTo>
                  <a:lnTo>
                    <a:pt x="0" y="277721"/>
                  </a:lnTo>
                  <a:cubicBezTo>
                    <a:pt x="0" y="124340"/>
                    <a:pt x="124340" y="0"/>
                    <a:pt x="27772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D0000A"/>
                </a:solidFill>
                <a:latin typeface="Impact" pitchFamily="34" charset="0"/>
              </a:endParaRPr>
            </a:p>
          </p:txBody>
        </p:sp>
        <p:sp>
          <p:nvSpPr>
            <p:cNvPr id="126" name="TextBox 1438">
              <a:extLst>
                <a:ext uri="{FF2B5EF4-FFF2-40B4-BE49-F238E27FC236}">
                  <a16:creationId xmlns:a16="http://schemas.microsoft.com/office/drawing/2014/main" xmlns="" id="{BD4DA74D-38AE-4974-BCAC-6CBE501925BA}"/>
                </a:ext>
              </a:extLst>
            </p:cNvPr>
            <p:cNvSpPr txBox="1">
              <a:spLocks noChangeArrowheads="1"/>
            </p:cNvSpPr>
            <p:nvPr/>
          </p:nvSpPr>
          <p:spPr bwMode="auto">
            <a:xfrm>
              <a:off x="5193140" y="1195990"/>
              <a:ext cx="575410" cy="500937"/>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eaLnBrk="1" hangingPunct="1"/>
              <a:r>
                <a:rPr lang="en-US" altLang="zh-CN" sz="3000" dirty="0">
                  <a:solidFill>
                    <a:schemeClr val="bg1"/>
                  </a:solidFill>
                  <a:latin typeface="微软雅黑" panose="020B0503020204020204" pitchFamily="34" charset="-122"/>
                </a:rPr>
                <a:t>09</a:t>
              </a:r>
              <a:endParaRPr lang="zh-CN" altLang="en-US" sz="3000" dirty="0">
                <a:solidFill>
                  <a:schemeClr val="bg1"/>
                </a:solidFill>
                <a:latin typeface="微软雅黑" panose="020B0503020204020204" pitchFamily="34" charset="-122"/>
              </a:endParaRPr>
            </a:p>
          </p:txBody>
        </p:sp>
        <p:sp>
          <p:nvSpPr>
            <p:cNvPr id="127" name="TextBox 1439">
              <a:extLst>
                <a:ext uri="{FF2B5EF4-FFF2-40B4-BE49-F238E27FC236}">
                  <a16:creationId xmlns:a16="http://schemas.microsoft.com/office/drawing/2014/main" xmlns="" id="{23DAA1A0-438F-42A3-9B78-50580F6E73D6}"/>
                </a:ext>
              </a:extLst>
            </p:cNvPr>
            <p:cNvSpPr txBox="1">
              <a:spLocks noChangeArrowheads="1"/>
            </p:cNvSpPr>
            <p:nvPr/>
          </p:nvSpPr>
          <p:spPr bwMode="auto">
            <a:xfrm>
              <a:off x="6270422" y="1211710"/>
              <a:ext cx="6888696" cy="640087"/>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r>
                <a:rPr lang="zh-CN" altLang="en-US" sz="2000" dirty="0">
                  <a:latin typeface="Impact" panose="020B0806030902050204" pitchFamily="34" charset="0"/>
                </a:rPr>
                <a:t>坚持改革创新、与时俱进，善于自我完善、自我发展，使社会充满</a:t>
              </a:r>
              <a:endParaRPr lang="en-US" altLang="zh-CN" sz="2000" dirty="0">
                <a:latin typeface="Impact" panose="020B0806030902050204" pitchFamily="34" charset="0"/>
              </a:endParaRPr>
            </a:p>
            <a:p>
              <a:r>
                <a:rPr lang="zh-CN" altLang="en-US" sz="2000" dirty="0">
                  <a:latin typeface="Impact" panose="020B0806030902050204" pitchFamily="34" charset="0"/>
                </a:rPr>
                <a:t>生机活力的显著优势；</a:t>
              </a:r>
            </a:p>
          </p:txBody>
        </p:sp>
      </p:grpSp>
    </p:spTree>
    <p:extLst>
      <p:ext uri="{BB962C8B-B14F-4D97-AF65-F5344CB8AC3E}">
        <p14:creationId xmlns:p14="http://schemas.microsoft.com/office/powerpoint/2010/main" xmlns="" val="376455362"/>
      </p:ext>
    </p:extLst>
  </p:cSld>
  <p:clrMapOvr>
    <a:masterClrMapping/>
  </p:clrMapOvr>
  <mc:AlternateContent xmlns:mc="http://schemas.openxmlformats.org/markup-compatibility/2006">
    <mc:Choice xmlns:p14="http://schemas.microsoft.com/office/powerpoint/2010/main" xmlns="" Requires="p14">
      <p:transition p14:dur="0" advClick="0" advTm="5000"/>
    </mc:Choice>
    <mc:Fallback>
      <p:transition advClick="0" advTm="5000"/>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FIRST_PUBLISH" val="1"/>
  <p:tag name="ISPRING_PRESENTATION_TITLE" val="党政推进国家治理体系四中全会学习课件PPT模板"/>
</p:tagLst>
</file>

<file path=ppt/tags/tag10.xml><?xml version="1.0" encoding="utf-8"?>
<p:tagLst xmlns:a="http://schemas.openxmlformats.org/drawingml/2006/main" xmlns:r="http://schemas.openxmlformats.org/officeDocument/2006/relationships" xmlns:p="http://schemas.openxmlformats.org/presentationml/2006/main">
  <p:tag name="PA" val="v5.2.8"/>
</p:tagLst>
</file>

<file path=ppt/tags/tag11.xml><?xml version="1.0" encoding="utf-8"?>
<p:tagLst xmlns:a="http://schemas.openxmlformats.org/drawingml/2006/main" xmlns:r="http://schemas.openxmlformats.org/officeDocument/2006/relationships" xmlns:p="http://schemas.openxmlformats.org/presentationml/2006/main">
  <p:tag name="PA" val="v5.2.8"/>
</p:tagLst>
</file>

<file path=ppt/tags/tag12.xml><?xml version="1.0" encoding="utf-8"?>
<p:tagLst xmlns:a="http://schemas.openxmlformats.org/drawingml/2006/main" xmlns:r="http://schemas.openxmlformats.org/officeDocument/2006/relationships" xmlns:p="http://schemas.openxmlformats.org/presentationml/2006/main">
  <p:tag name="PA" val="v5.2.8"/>
</p:tagLst>
</file>

<file path=ppt/tags/tag13.xml><?xml version="1.0" encoding="utf-8"?>
<p:tagLst xmlns:a="http://schemas.openxmlformats.org/drawingml/2006/main" xmlns:r="http://schemas.openxmlformats.org/officeDocument/2006/relationships" xmlns:p="http://schemas.openxmlformats.org/presentationml/2006/main">
  <p:tag name="PA" val="v5.2.8"/>
</p:tagLst>
</file>

<file path=ppt/tags/tag14.xml><?xml version="1.0" encoding="utf-8"?>
<p:tagLst xmlns:a="http://schemas.openxmlformats.org/drawingml/2006/main" xmlns:r="http://schemas.openxmlformats.org/officeDocument/2006/relationships" xmlns:p="http://schemas.openxmlformats.org/presentationml/2006/main">
  <p:tag name="PA" val="v5.2.8"/>
</p:tagLst>
</file>

<file path=ppt/tags/tag15.xml><?xml version="1.0" encoding="utf-8"?>
<p:tagLst xmlns:a="http://schemas.openxmlformats.org/drawingml/2006/main" xmlns:r="http://schemas.openxmlformats.org/officeDocument/2006/relationships" xmlns:p="http://schemas.openxmlformats.org/presentationml/2006/main">
  <p:tag name="PA" val="v5.2.8"/>
</p:tagLst>
</file>

<file path=ppt/tags/tag16.xml><?xml version="1.0" encoding="utf-8"?>
<p:tagLst xmlns:a="http://schemas.openxmlformats.org/drawingml/2006/main" xmlns:r="http://schemas.openxmlformats.org/officeDocument/2006/relationships" xmlns:p="http://schemas.openxmlformats.org/presentationml/2006/main">
  <p:tag name="PA" val="v5.2.8"/>
</p:tagLst>
</file>

<file path=ppt/tags/tag17.xml><?xml version="1.0" encoding="utf-8"?>
<p:tagLst xmlns:a="http://schemas.openxmlformats.org/drawingml/2006/main" xmlns:r="http://schemas.openxmlformats.org/officeDocument/2006/relationships" xmlns:p="http://schemas.openxmlformats.org/presentationml/2006/main">
  <p:tag name="PA" val="v5.2.8"/>
</p:tagLst>
</file>

<file path=ppt/tags/tag18.xml><?xml version="1.0" encoding="utf-8"?>
<p:tagLst xmlns:a="http://schemas.openxmlformats.org/drawingml/2006/main" xmlns:r="http://schemas.openxmlformats.org/officeDocument/2006/relationships" xmlns:p="http://schemas.openxmlformats.org/presentationml/2006/main">
  <p:tag name="PA" val="v5.2.8"/>
</p:tagLst>
</file>

<file path=ppt/tags/tag19.xml><?xml version="1.0" encoding="utf-8"?>
<p:tagLst xmlns:a="http://schemas.openxmlformats.org/drawingml/2006/main" xmlns:r="http://schemas.openxmlformats.org/officeDocument/2006/relationships" xmlns:p="http://schemas.openxmlformats.org/presentationml/2006/main">
  <p:tag name="PA" val="v5.2.8"/>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20.xml><?xml version="1.0" encoding="utf-8"?>
<p:tagLst xmlns:a="http://schemas.openxmlformats.org/drawingml/2006/main" xmlns:r="http://schemas.openxmlformats.org/officeDocument/2006/relationships" xmlns:p="http://schemas.openxmlformats.org/presentationml/2006/main">
  <p:tag name="PA" val="v5.2.8"/>
</p:tagLst>
</file>

<file path=ppt/tags/tag21.xml><?xml version="1.0" encoding="utf-8"?>
<p:tagLst xmlns:a="http://schemas.openxmlformats.org/drawingml/2006/main" xmlns:r="http://schemas.openxmlformats.org/officeDocument/2006/relationships" xmlns:p="http://schemas.openxmlformats.org/presentationml/2006/main">
  <p:tag name="PA" val="v5.2.8"/>
</p:tagLst>
</file>

<file path=ppt/tags/tag22.xml><?xml version="1.0" encoding="utf-8"?>
<p:tagLst xmlns:a="http://schemas.openxmlformats.org/drawingml/2006/main" xmlns:r="http://schemas.openxmlformats.org/officeDocument/2006/relationships" xmlns:p="http://schemas.openxmlformats.org/presentationml/2006/main">
  <p:tag name="PA" val="v5.2.8"/>
</p:tagLst>
</file>

<file path=ppt/tags/tag23.xml><?xml version="1.0" encoding="utf-8"?>
<p:tagLst xmlns:a="http://schemas.openxmlformats.org/drawingml/2006/main" xmlns:r="http://schemas.openxmlformats.org/officeDocument/2006/relationships" xmlns:p="http://schemas.openxmlformats.org/presentationml/2006/main">
  <p:tag name="MH" val="20161208115441"/>
  <p:tag name="MH_LIBRARY" val="GRAPHIC"/>
  <p:tag name="MH_ORDER" val="任意多边形 10"/>
  <p:tag name="PA" val="v5.2.8"/>
</p:tagLst>
</file>

<file path=ppt/tags/tag24.xml><?xml version="1.0" encoding="utf-8"?>
<p:tagLst xmlns:a="http://schemas.openxmlformats.org/drawingml/2006/main" xmlns:r="http://schemas.openxmlformats.org/officeDocument/2006/relationships" xmlns:p="http://schemas.openxmlformats.org/presentationml/2006/main">
  <p:tag name="PA" val="v5.2.8"/>
</p:tagLst>
</file>

<file path=ppt/tags/tag25.xml><?xml version="1.0" encoding="utf-8"?>
<p:tagLst xmlns:a="http://schemas.openxmlformats.org/drawingml/2006/main" xmlns:r="http://schemas.openxmlformats.org/officeDocument/2006/relationships" xmlns:p="http://schemas.openxmlformats.org/presentationml/2006/main">
  <p:tag name="PA" val="v5.2.8"/>
</p:tagLst>
</file>

<file path=ppt/tags/tag26.xml><?xml version="1.0" encoding="utf-8"?>
<p:tagLst xmlns:a="http://schemas.openxmlformats.org/drawingml/2006/main" xmlns:r="http://schemas.openxmlformats.org/officeDocument/2006/relationships" xmlns:p="http://schemas.openxmlformats.org/presentationml/2006/main">
  <p:tag name="PA" val="v5.2.8"/>
</p:tagLst>
</file>

<file path=ppt/tags/tag27.xml><?xml version="1.0" encoding="utf-8"?>
<p:tagLst xmlns:a="http://schemas.openxmlformats.org/drawingml/2006/main" xmlns:r="http://schemas.openxmlformats.org/officeDocument/2006/relationships" xmlns:p="http://schemas.openxmlformats.org/presentationml/2006/main">
  <p:tag name="PA" val="v5.2.8"/>
</p:tagLst>
</file>

<file path=ppt/tags/tag28.xml><?xml version="1.0" encoding="utf-8"?>
<p:tagLst xmlns:a="http://schemas.openxmlformats.org/drawingml/2006/main" xmlns:r="http://schemas.openxmlformats.org/officeDocument/2006/relationships" xmlns:p="http://schemas.openxmlformats.org/presentationml/2006/main">
  <p:tag name="PA" val="v5.2.8"/>
</p:tagLst>
</file>

<file path=ppt/tags/tag29.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30.xml><?xml version="1.0" encoding="utf-8"?>
<p:tagLst xmlns:a="http://schemas.openxmlformats.org/drawingml/2006/main" xmlns:r="http://schemas.openxmlformats.org/officeDocument/2006/relationships" xmlns:p="http://schemas.openxmlformats.org/presentationml/2006/main">
  <p:tag name="PA" val="v5.2.8"/>
</p:tagLst>
</file>

<file path=ppt/tags/tag31.xml><?xml version="1.0" encoding="utf-8"?>
<p:tagLst xmlns:a="http://schemas.openxmlformats.org/drawingml/2006/main" xmlns:r="http://schemas.openxmlformats.org/officeDocument/2006/relationships" xmlns:p="http://schemas.openxmlformats.org/presentationml/2006/main">
  <p:tag name="PA" val="v5.2.8"/>
</p:tagLst>
</file>

<file path=ppt/tags/tag32.xml><?xml version="1.0" encoding="utf-8"?>
<p:tagLst xmlns:a="http://schemas.openxmlformats.org/drawingml/2006/main" xmlns:r="http://schemas.openxmlformats.org/officeDocument/2006/relationships" xmlns:p="http://schemas.openxmlformats.org/presentationml/2006/main">
  <p:tag name="PA" val="v5.2.8"/>
</p:tagLst>
</file>

<file path=ppt/tags/tag33.xml><?xml version="1.0" encoding="utf-8"?>
<p:tagLst xmlns:a="http://schemas.openxmlformats.org/drawingml/2006/main" xmlns:r="http://schemas.openxmlformats.org/officeDocument/2006/relationships" xmlns:p="http://schemas.openxmlformats.org/presentationml/2006/main">
  <p:tag name="PA" val="v5.2.8"/>
</p:tagLst>
</file>

<file path=ppt/tags/tag34.xml><?xml version="1.0" encoding="utf-8"?>
<p:tagLst xmlns:a="http://schemas.openxmlformats.org/drawingml/2006/main" xmlns:r="http://schemas.openxmlformats.org/officeDocument/2006/relationships" xmlns:p="http://schemas.openxmlformats.org/presentationml/2006/main">
  <p:tag name="PA" val="v5.2.8"/>
</p:tagLst>
</file>

<file path=ppt/tags/tag35.xml><?xml version="1.0" encoding="utf-8"?>
<p:tagLst xmlns:a="http://schemas.openxmlformats.org/drawingml/2006/main" xmlns:r="http://schemas.openxmlformats.org/officeDocument/2006/relationships" xmlns:p="http://schemas.openxmlformats.org/presentationml/2006/main">
  <p:tag name="PA" val="v5.2.8"/>
</p:tagLst>
</file>

<file path=ppt/tags/tag36.xml><?xml version="1.0" encoding="utf-8"?>
<p:tagLst xmlns:a="http://schemas.openxmlformats.org/drawingml/2006/main" xmlns:r="http://schemas.openxmlformats.org/officeDocument/2006/relationships" xmlns:p="http://schemas.openxmlformats.org/presentationml/2006/main">
  <p:tag name="PA" val="v5.2.8"/>
</p:tagLst>
</file>

<file path=ppt/tags/tag37.xml><?xml version="1.0" encoding="utf-8"?>
<p:tagLst xmlns:a="http://schemas.openxmlformats.org/drawingml/2006/main" xmlns:r="http://schemas.openxmlformats.org/officeDocument/2006/relationships" xmlns:p="http://schemas.openxmlformats.org/presentationml/2006/main">
  <p:tag name="PA" val="v5.2.8"/>
</p:tagLst>
</file>

<file path=ppt/tags/tag38.xml><?xml version="1.0" encoding="utf-8"?>
<p:tagLst xmlns:a="http://schemas.openxmlformats.org/drawingml/2006/main" xmlns:r="http://schemas.openxmlformats.org/officeDocument/2006/relationships" xmlns:p="http://schemas.openxmlformats.org/presentationml/2006/main">
  <p:tag name="PA" val="v5.2.8"/>
</p:tagLst>
</file>

<file path=ppt/tags/tag39.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40.xml><?xml version="1.0" encoding="utf-8"?>
<p:tagLst xmlns:a="http://schemas.openxmlformats.org/drawingml/2006/main" xmlns:r="http://schemas.openxmlformats.org/officeDocument/2006/relationships" xmlns:p="http://schemas.openxmlformats.org/presentationml/2006/main">
  <p:tag name="PA" val="v5.2.8"/>
</p:tagLst>
</file>

<file path=ppt/tags/tag41.xml><?xml version="1.0" encoding="utf-8"?>
<p:tagLst xmlns:a="http://schemas.openxmlformats.org/drawingml/2006/main" xmlns:r="http://schemas.openxmlformats.org/officeDocument/2006/relationships" xmlns:p="http://schemas.openxmlformats.org/presentationml/2006/main">
  <p:tag name="MH" val="20161208115441"/>
  <p:tag name="MH_LIBRARY" val="GRAPHIC"/>
  <p:tag name="MH_ORDER" val="任意多边形 10"/>
  <p:tag name="PA" val="v5.2.8"/>
</p:tagLst>
</file>

<file path=ppt/tags/tag42.xml><?xml version="1.0" encoding="utf-8"?>
<p:tagLst xmlns:a="http://schemas.openxmlformats.org/drawingml/2006/main" xmlns:r="http://schemas.openxmlformats.org/officeDocument/2006/relationships" xmlns:p="http://schemas.openxmlformats.org/presentationml/2006/main">
  <p:tag name="PA" val="v5.2.8"/>
</p:tagLst>
</file>

<file path=ppt/tags/tag43.xml><?xml version="1.0" encoding="utf-8"?>
<p:tagLst xmlns:a="http://schemas.openxmlformats.org/drawingml/2006/main" xmlns:r="http://schemas.openxmlformats.org/officeDocument/2006/relationships" xmlns:p="http://schemas.openxmlformats.org/presentationml/2006/main">
  <p:tag name="PA" val="v5.2.8"/>
</p:tagLst>
</file>

<file path=ppt/tags/tag44.xml><?xml version="1.0" encoding="utf-8"?>
<p:tagLst xmlns:a="http://schemas.openxmlformats.org/drawingml/2006/main" xmlns:r="http://schemas.openxmlformats.org/officeDocument/2006/relationships" xmlns:p="http://schemas.openxmlformats.org/presentationml/2006/main">
  <p:tag name="PA" val="v5.2.8"/>
</p:tagLst>
</file>

<file path=ppt/tags/tag45.xml><?xml version="1.0" encoding="utf-8"?>
<p:tagLst xmlns:a="http://schemas.openxmlformats.org/drawingml/2006/main" xmlns:r="http://schemas.openxmlformats.org/officeDocument/2006/relationships" xmlns:p="http://schemas.openxmlformats.org/presentationml/2006/main">
  <p:tag name="PA" val="v5.2.8"/>
</p:tagLst>
</file>

<file path=ppt/tags/tag46.xml><?xml version="1.0" encoding="utf-8"?>
<p:tagLst xmlns:a="http://schemas.openxmlformats.org/drawingml/2006/main" xmlns:r="http://schemas.openxmlformats.org/officeDocument/2006/relationships" xmlns:p="http://schemas.openxmlformats.org/presentationml/2006/main">
  <p:tag name="PA" val="v5.2.8"/>
</p:tagLst>
</file>

<file path=ppt/tags/tag47.xml><?xml version="1.0" encoding="utf-8"?>
<p:tagLst xmlns:a="http://schemas.openxmlformats.org/drawingml/2006/main" xmlns:r="http://schemas.openxmlformats.org/officeDocument/2006/relationships" xmlns:p="http://schemas.openxmlformats.org/presentationml/2006/main">
  <p:tag name="PA" val="v5.2.8"/>
</p:tagLst>
</file>

<file path=ppt/tags/tag48.xml><?xml version="1.0" encoding="utf-8"?>
<p:tagLst xmlns:a="http://schemas.openxmlformats.org/drawingml/2006/main" xmlns:r="http://schemas.openxmlformats.org/officeDocument/2006/relationships" xmlns:p="http://schemas.openxmlformats.org/presentationml/2006/main">
  <p:tag name="PA" val="v5.2.8"/>
</p:tagLst>
</file>

<file path=ppt/tags/tag49.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50.xml><?xml version="1.0" encoding="utf-8"?>
<p:tagLst xmlns:a="http://schemas.openxmlformats.org/drawingml/2006/main" xmlns:r="http://schemas.openxmlformats.org/officeDocument/2006/relationships" xmlns:p="http://schemas.openxmlformats.org/presentationml/2006/main">
  <p:tag name="PA" val="v5.2.8"/>
</p:tagLst>
</file>

<file path=ppt/tags/tag51.xml><?xml version="1.0" encoding="utf-8"?>
<p:tagLst xmlns:a="http://schemas.openxmlformats.org/drawingml/2006/main" xmlns:r="http://schemas.openxmlformats.org/officeDocument/2006/relationships" xmlns:p="http://schemas.openxmlformats.org/presentationml/2006/main">
  <p:tag name="PA" val="v5.2.8"/>
</p:tagLst>
</file>

<file path=ppt/tags/tag52.xml><?xml version="1.0" encoding="utf-8"?>
<p:tagLst xmlns:a="http://schemas.openxmlformats.org/drawingml/2006/main" xmlns:r="http://schemas.openxmlformats.org/officeDocument/2006/relationships" xmlns:p="http://schemas.openxmlformats.org/presentationml/2006/main">
  <p:tag name="PA" val="v5.2.8"/>
</p:tagLst>
</file>

<file path=ppt/tags/tag53.xml><?xml version="1.0" encoding="utf-8"?>
<p:tagLst xmlns:a="http://schemas.openxmlformats.org/drawingml/2006/main" xmlns:r="http://schemas.openxmlformats.org/officeDocument/2006/relationships" xmlns:p="http://schemas.openxmlformats.org/presentationml/2006/main">
  <p:tag name="PA" val="v5.2.8"/>
</p:tagLst>
</file>

<file path=ppt/tags/tag54.xml><?xml version="1.0" encoding="utf-8"?>
<p:tagLst xmlns:a="http://schemas.openxmlformats.org/drawingml/2006/main" xmlns:r="http://schemas.openxmlformats.org/officeDocument/2006/relationships" xmlns:p="http://schemas.openxmlformats.org/presentationml/2006/main">
  <p:tag name="PA" val="v5.2.8"/>
</p:tagLst>
</file>

<file path=ppt/tags/tag55.xml><?xml version="1.0" encoding="utf-8"?>
<p:tagLst xmlns:a="http://schemas.openxmlformats.org/drawingml/2006/main" xmlns:r="http://schemas.openxmlformats.org/officeDocument/2006/relationships" xmlns:p="http://schemas.openxmlformats.org/presentationml/2006/main">
  <p:tag name="PA" val="v5.2.8"/>
</p:tagLst>
</file>

<file path=ppt/tags/tag56.xml><?xml version="1.0" encoding="utf-8"?>
<p:tagLst xmlns:a="http://schemas.openxmlformats.org/drawingml/2006/main" xmlns:r="http://schemas.openxmlformats.org/officeDocument/2006/relationships" xmlns:p="http://schemas.openxmlformats.org/presentationml/2006/main">
  <p:tag name="PA" val="v5.2.8"/>
</p:tagLst>
</file>

<file path=ppt/tags/tag57.xml><?xml version="1.0" encoding="utf-8"?>
<p:tagLst xmlns:a="http://schemas.openxmlformats.org/drawingml/2006/main" xmlns:r="http://schemas.openxmlformats.org/officeDocument/2006/relationships" xmlns:p="http://schemas.openxmlformats.org/presentationml/2006/main">
  <p:tag name="PA" val="v5.2.8"/>
</p:tagLst>
</file>

<file path=ppt/tags/tag58.xml><?xml version="1.0" encoding="utf-8"?>
<p:tagLst xmlns:a="http://schemas.openxmlformats.org/drawingml/2006/main" xmlns:r="http://schemas.openxmlformats.org/officeDocument/2006/relationships" xmlns:p="http://schemas.openxmlformats.org/presentationml/2006/main">
  <p:tag name="PA" val="v5.2.8"/>
</p:tagLst>
</file>

<file path=ppt/tags/tag59.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PA" val="v5.2.8"/>
</p:tagLst>
</file>

<file path=ppt/tags/tag60.xml><?xml version="1.0" encoding="utf-8"?>
<p:tagLst xmlns:a="http://schemas.openxmlformats.org/drawingml/2006/main" xmlns:r="http://schemas.openxmlformats.org/officeDocument/2006/relationships" xmlns:p="http://schemas.openxmlformats.org/presentationml/2006/main">
  <p:tag name="PA" val="v5.2.8"/>
</p:tagLst>
</file>

<file path=ppt/tags/tag61.xml><?xml version="1.0" encoding="utf-8"?>
<p:tagLst xmlns:a="http://schemas.openxmlformats.org/drawingml/2006/main" xmlns:r="http://schemas.openxmlformats.org/officeDocument/2006/relationships" xmlns:p="http://schemas.openxmlformats.org/presentationml/2006/main">
  <p:tag name="PA" val="v5.2.8"/>
</p:tagLst>
</file>

<file path=ppt/tags/tag62.xml><?xml version="1.0" encoding="utf-8"?>
<p:tagLst xmlns:a="http://schemas.openxmlformats.org/drawingml/2006/main" xmlns:r="http://schemas.openxmlformats.org/officeDocument/2006/relationships" xmlns:p="http://schemas.openxmlformats.org/presentationml/2006/main">
  <p:tag name="PA" val="v5.2.8"/>
</p:tagLst>
</file>

<file path=ppt/tags/tag63.xml><?xml version="1.0" encoding="utf-8"?>
<p:tagLst xmlns:a="http://schemas.openxmlformats.org/drawingml/2006/main" xmlns:r="http://schemas.openxmlformats.org/officeDocument/2006/relationships" xmlns:p="http://schemas.openxmlformats.org/presentationml/2006/main">
  <p:tag name="PA" val="v5.2.8"/>
</p:tagLst>
</file>

<file path=ppt/tags/tag64.xml><?xml version="1.0" encoding="utf-8"?>
<p:tagLst xmlns:a="http://schemas.openxmlformats.org/drawingml/2006/main" xmlns:r="http://schemas.openxmlformats.org/officeDocument/2006/relationships" xmlns:p="http://schemas.openxmlformats.org/presentationml/2006/main">
  <p:tag name="PA" val="v5.2.8"/>
</p:tagLst>
</file>

<file path=ppt/tags/tag65.xml><?xml version="1.0" encoding="utf-8"?>
<p:tagLst xmlns:a="http://schemas.openxmlformats.org/drawingml/2006/main" xmlns:r="http://schemas.openxmlformats.org/officeDocument/2006/relationships" xmlns:p="http://schemas.openxmlformats.org/presentationml/2006/main">
  <p:tag name="PA" val="v5.2.8"/>
</p:tagLst>
</file>

<file path=ppt/tags/tag66.xml><?xml version="1.0" encoding="utf-8"?>
<p:tagLst xmlns:a="http://schemas.openxmlformats.org/drawingml/2006/main" xmlns:r="http://schemas.openxmlformats.org/officeDocument/2006/relationships" xmlns:p="http://schemas.openxmlformats.org/presentationml/2006/main">
  <p:tag name="PA" val="v5.2.8"/>
</p:tagLst>
</file>

<file path=ppt/tags/tag67.xml><?xml version="1.0" encoding="utf-8"?>
<p:tagLst xmlns:a="http://schemas.openxmlformats.org/drawingml/2006/main" xmlns:r="http://schemas.openxmlformats.org/officeDocument/2006/relationships" xmlns:p="http://schemas.openxmlformats.org/presentationml/2006/main">
  <p:tag name="PA" val="v5.2.8"/>
</p:tagLst>
</file>

<file path=ppt/tags/tag68.xml><?xml version="1.0" encoding="utf-8"?>
<p:tagLst xmlns:a="http://schemas.openxmlformats.org/drawingml/2006/main" xmlns:r="http://schemas.openxmlformats.org/officeDocument/2006/relationships" xmlns:p="http://schemas.openxmlformats.org/presentationml/2006/main">
  <p:tag name="PA" val="v5.2.8"/>
</p:tagLst>
</file>

<file path=ppt/tags/tag69.xml><?xml version="1.0" encoding="utf-8"?>
<p:tagLst xmlns:a="http://schemas.openxmlformats.org/drawingml/2006/main" xmlns:r="http://schemas.openxmlformats.org/officeDocument/2006/relationships" xmlns:p="http://schemas.openxmlformats.org/presentationml/2006/main">
  <p:tag name="PA" val="v5.2.8"/>
</p:tagLst>
</file>

<file path=ppt/tags/tag7.xml><?xml version="1.0" encoding="utf-8"?>
<p:tagLst xmlns:a="http://schemas.openxmlformats.org/drawingml/2006/main" xmlns:r="http://schemas.openxmlformats.org/officeDocument/2006/relationships" xmlns:p="http://schemas.openxmlformats.org/presentationml/2006/main">
  <p:tag name="PA" val="v5.2.8"/>
</p:tagLst>
</file>

<file path=ppt/tags/tag70.xml><?xml version="1.0" encoding="utf-8"?>
<p:tagLst xmlns:a="http://schemas.openxmlformats.org/drawingml/2006/main" xmlns:r="http://schemas.openxmlformats.org/officeDocument/2006/relationships" xmlns:p="http://schemas.openxmlformats.org/presentationml/2006/main">
  <p:tag name="PA" val="v5.2.8"/>
</p:tagLst>
</file>

<file path=ppt/tags/tag71.xml><?xml version="1.0" encoding="utf-8"?>
<p:tagLst xmlns:a="http://schemas.openxmlformats.org/drawingml/2006/main" xmlns:r="http://schemas.openxmlformats.org/officeDocument/2006/relationships" xmlns:p="http://schemas.openxmlformats.org/presentationml/2006/main">
  <p:tag name="PA" val="v5.2.8"/>
</p:tagLst>
</file>

<file path=ppt/tags/tag72.xml><?xml version="1.0" encoding="utf-8"?>
<p:tagLst xmlns:a="http://schemas.openxmlformats.org/drawingml/2006/main" xmlns:r="http://schemas.openxmlformats.org/officeDocument/2006/relationships" xmlns:p="http://schemas.openxmlformats.org/presentationml/2006/main">
  <p:tag name="PA" val="v5.2.8"/>
</p:tagLst>
</file>

<file path=ppt/tags/tag73.xml><?xml version="1.0" encoding="utf-8"?>
<p:tagLst xmlns:a="http://schemas.openxmlformats.org/drawingml/2006/main" xmlns:r="http://schemas.openxmlformats.org/officeDocument/2006/relationships" xmlns:p="http://schemas.openxmlformats.org/presentationml/2006/main">
  <p:tag name="PA" val="v5.2.8"/>
</p:tagLst>
</file>

<file path=ppt/tags/tag74.xml><?xml version="1.0" encoding="utf-8"?>
<p:tagLst xmlns:a="http://schemas.openxmlformats.org/drawingml/2006/main" xmlns:r="http://schemas.openxmlformats.org/officeDocument/2006/relationships" xmlns:p="http://schemas.openxmlformats.org/presentationml/2006/main">
  <p:tag name="PA" val="v5.2.8"/>
</p:tagLst>
</file>

<file path=ppt/tags/tag75.xml><?xml version="1.0" encoding="utf-8"?>
<p:tagLst xmlns:a="http://schemas.openxmlformats.org/drawingml/2006/main" xmlns:r="http://schemas.openxmlformats.org/officeDocument/2006/relationships" xmlns:p="http://schemas.openxmlformats.org/presentationml/2006/main">
  <p:tag name="PA" val="v5.2.8"/>
</p:tagLst>
</file>

<file path=ppt/tags/tag76.xml><?xml version="1.0" encoding="utf-8"?>
<p:tagLst xmlns:a="http://schemas.openxmlformats.org/drawingml/2006/main" xmlns:r="http://schemas.openxmlformats.org/officeDocument/2006/relationships" xmlns:p="http://schemas.openxmlformats.org/presentationml/2006/main">
  <p:tag name="PA" val="v5.2.8"/>
</p:tagLst>
</file>

<file path=ppt/tags/tag77.xml><?xml version="1.0" encoding="utf-8"?>
<p:tagLst xmlns:a="http://schemas.openxmlformats.org/drawingml/2006/main" xmlns:r="http://schemas.openxmlformats.org/officeDocument/2006/relationships" xmlns:p="http://schemas.openxmlformats.org/presentationml/2006/main">
  <p:tag name="PA" val="v5.2.8"/>
</p:tagLst>
</file>

<file path=ppt/tags/tag78.xml><?xml version="1.0" encoding="utf-8"?>
<p:tagLst xmlns:a="http://schemas.openxmlformats.org/drawingml/2006/main" xmlns:r="http://schemas.openxmlformats.org/officeDocument/2006/relationships" xmlns:p="http://schemas.openxmlformats.org/presentationml/2006/main">
  <p:tag name="PA" val="v5.2.8"/>
</p:tagLst>
</file>

<file path=ppt/tags/tag79.xml><?xml version="1.0" encoding="utf-8"?>
<p:tagLst xmlns:a="http://schemas.openxmlformats.org/drawingml/2006/main" xmlns:r="http://schemas.openxmlformats.org/officeDocument/2006/relationships" xmlns:p="http://schemas.openxmlformats.org/presentationml/2006/main">
  <p:tag name="PA" val="v5.2.8"/>
</p:tagLst>
</file>

<file path=ppt/tags/tag8.xml><?xml version="1.0" encoding="utf-8"?>
<p:tagLst xmlns:a="http://schemas.openxmlformats.org/drawingml/2006/main" xmlns:r="http://schemas.openxmlformats.org/officeDocument/2006/relationships" xmlns:p="http://schemas.openxmlformats.org/presentationml/2006/main">
  <p:tag name="PA" val="v5.2.8"/>
</p:tagLst>
</file>

<file path=ppt/tags/tag80.xml><?xml version="1.0" encoding="utf-8"?>
<p:tagLst xmlns:a="http://schemas.openxmlformats.org/drawingml/2006/main" xmlns:r="http://schemas.openxmlformats.org/officeDocument/2006/relationships" xmlns:p="http://schemas.openxmlformats.org/presentationml/2006/main">
  <p:tag name="PA" val="v5.2.8"/>
</p:tagLst>
</file>

<file path=ppt/tags/tag81.xml><?xml version="1.0" encoding="utf-8"?>
<p:tagLst xmlns:a="http://schemas.openxmlformats.org/drawingml/2006/main" xmlns:r="http://schemas.openxmlformats.org/officeDocument/2006/relationships" xmlns:p="http://schemas.openxmlformats.org/presentationml/2006/main">
  <p:tag name="PA" val="v5.2.8"/>
</p:tagLst>
</file>

<file path=ppt/tags/tag82.xml><?xml version="1.0" encoding="utf-8"?>
<p:tagLst xmlns:a="http://schemas.openxmlformats.org/drawingml/2006/main" xmlns:r="http://schemas.openxmlformats.org/officeDocument/2006/relationships" xmlns:p="http://schemas.openxmlformats.org/presentationml/2006/main">
  <p:tag name="PA" val="v5.2.8"/>
</p:tagLst>
</file>

<file path=ppt/tags/tag9.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588ku">
      <a:majorFont>
        <a:latin typeface="Arial Black"/>
        <a:ea typeface="思源黑体 CN Bold"/>
        <a:cs typeface=""/>
      </a:majorFont>
      <a:minorFont>
        <a:latin typeface="Arial"/>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5985</TotalTime>
  <Words>2530</Words>
  <Application>Microsoft Office PowerPoint</Application>
  <PresentationFormat>自定义</PresentationFormat>
  <Paragraphs>234</Paragraphs>
  <Slides>34</Slides>
  <Notes>5</Notes>
  <HiddenSlides>0</HiddenSlides>
  <MMClips>0</MMClips>
  <ScaleCrop>false</ScaleCrop>
  <HeadingPairs>
    <vt:vector size="4" baseType="variant">
      <vt:variant>
        <vt:lpstr>主题</vt:lpstr>
      </vt:variant>
      <vt:variant>
        <vt:i4>1</vt:i4>
      </vt:variant>
      <vt:variant>
        <vt:lpstr>幻灯片标题</vt:lpstr>
      </vt:variant>
      <vt:variant>
        <vt:i4>34</vt:i4>
      </vt:variant>
    </vt:vector>
  </HeadingPairs>
  <TitlesOfParts>
    <vt:vector size="35"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党政推进国家治理体系四中全会学习课件PPT模板</dc:title>
  <dc:creator>Microsoft Office 用户</dc:creator>
  <cp:lastModifiedBy>党委宣传部</cp:lastModifiedBy>
  <cp:revision>695</cp:revision>
  <dcterms:created xsi:type="dcterms:W3CDTF">2018-06-17T04:53:58Z</dcterms:created>
  <dcterms:modified xsi:type="dcterms:W3CDTF">2019-11-19T02:16:05Z</dcterms:modified>
</cp:coreProperties>
</file>